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6"/>
  </p:notesMasterIdLst>
  <p:sldIdLst>
    <p:sldId id="462" r:id="rId6"/>
    <p:sldId id="460" r:id="rId7"/>
    <p:sldId id="569" r:id="rId8"/>
    <p:sldId id="572" r:id="rId9"/>
    <p:sldId id="398" r:id="rId10"/>
    <p:sldId id="586" r:id="rId11"/>
    <p:sldId id="587" r:id="rId12"/>
    <p:sldId id="588" r:id="rId13"/>
    <p:sldId id="582" r:id="rId14"/>
    <p:sldId id="591" r:id="rId15"/>
    <p:sldId id="585" r:id="rId16"/>
    <p:sldId id="573" r:id="rId17"/>
    <p:sldId id="574" r:id="rId18"/>
    <p:sldId id="593" r:id="rId19"/>
    <p:sldId id="594" r:id="rId20"/>
    <p:sldId id="595" r:id="rId21"/>
    <p:sldId id="596" r:id="rId22"/>
    <p:sldId id="597" r:id="rId23"/>
    <p:sldId id="598" r:id="rId24"/>
    <p:sldId id="599" r:id="rId25"/>
    <p:sldId id="600" r:id="rId26"/>
    <p:sldId id="601" r:id="rId27"/>
    <p:sldId id="575" r:id="rId28"/>
    <p:sldId id="602" r:id="rId29"/>
    <p:sldId id="603" r:id="rId30"/>
    <p:sldId id="604" r:id="rId31"/>
    <p:sldId id="583" r:id="rId32"/>
    <p:sldId id="576" r:id="rId33"/>
    <p:sldId id="605" r:id="rId34"/>
    <p:sldId id="577" r:id="rId35"/>
    <p:sldId id="578" r:id="rId36"/>
    <p:sldId id="579" r:id="rId37"/>
    <p:sldId id="584" r:id="rId38"/>
    <p:sldId id="580" r:id="rId39"/>
    <p:sldId id="581" r:id="rId40"/>
    <p:sldId id="592" r:id="rId41"/>
    <p:sldId id="570" r:id="rId42"/>
    <p:sldId id="571" r:id="rId43"/>
    <p:sldId id="424" r:id="rId44"/>
    <p:sldId id="27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99" autoAdjust="0"/>
    <p:restoredTop sz="83159"/>
  </p:normalViewPr>
  <p:slideViewPr>
    <p:cSldViewPr snapToGrid="0" snapToObjects="1">
      <p:cViewPr varScale="1">
        <p:scale>
          <a:sx n="65" d="100"/>
          <a:sy n="65" d="100"/>
        </p:scale>
        <p:origin x="102"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426056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azure-functions/functions-dotnet-class-library"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37753" y="1148156"/>
            <a:ext cx="5605731" cy="3488834"/>
          </a:xfrm>
        </p:spPr>
        <p:txBody>
          <a:bodyPr>
            <a:normAutofit/>
          </a:bodyPr>
          <a:lstStyle/>
          <a:p>
            <a:pPr>
              <a:lnSpc>
                <a:spcPct val="100000"/>
              </a:lnSpc>
            </a:pPr>
            <a:r>
              <a:rPr lang="en-US" sz="2800" i="1" dirty="0" smtClean="0"/>
              <a:t>Develop Azure PaaS </a:t>
            </a:r>
            <a:br>
              <a:rPr lang="en-US" sz="2800" i="1" dirty="0" smtClean="0"/>
            </a:br>
            <a:r>
              <a:rPr lang="en-US" sz="2800" i="1" dirty="0" smtClean="0"/>
              <a:t>Compute Solutions  </a:t>
            </a:r>
            <a:r>
              <a:rPr lang="en-US" sz="3200" dirty="0" smtClean="0"/>
              <a:t/>
            </a:r>
            <a:br>
              <a:rPr lang="en-US" sz="3200" dirty="0" smtClean="0"/>
            </a:br>
            <a:r>
              <a:rPr lang="en-US" sz="8000" dirty="0" smtClean="0"/>
              <a:t>Azure App</a:t>
            </a:r>
            <a:br>
              <a:rPr lang="en-US" sz="8000" dirty="0" smtClean="0"/>
            </a:br>
            <a:r>
              <a:rPr lang="en-US" sz="8000" dirty="0" smtClean="0"/>
              <a:t>Services</a:t>
            </a:r>
            <a:endParaRPr lang="en-US" sz="8000" dirty="0"/>
          </a:p>
        </p:txBody>
      </p:sp>
      <p:sp>
        <p:nvSpPr>
          <p:cNvPr id="7" name="Text Placeholder 6"/>
          <p:cNvSpPr>
            <a:spLocks noGrp="1"/>
          </p:cNvSpPr>
          <p:nvPr>
            <p:ph type="body" sz="quarter" idx="13"/>
          </p:nvPr>
        </p:nvSpPr>
        <p:spPr/>
        <p:txBody>
          <a:bodyPr>
            <a:normAutofit fontScale="85000" lnSpcReduction="10000"/>
          </a:bodyPr>
          <a:lstStyle/>
          <a:p>
            <a:r>
              <a:rPr lang="nb-NO" dirty="0" smtClean="0"/>
              <a:t>By Monica B. Tvedt, 17.01.2019</a:t>
            </a:r>
            <a:endParaRPr lang="nb-NO" dirty="0"/>
          </a:p>
        </p:txBody>
      </p:sp>
    </p:spTree>
    <p:extLst>
      <p:ext uri="{BB962C8B-B14F-4D97-AF65-F5344CB8AC3E}">
        <p14:creationId xmlns:p14="http://schemas.microsoft.com/office/powerpoint/2010/main" val="30410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Preparations:</a:t>
            </a:r>
            <a:br>
              <a:rPr lang="en-US" dirty="0" smtClean="0"/>
            </a:br>
            <a:r>
              <a:rPr lang="en-US" dirty="0" smtClean="0"/>
              <a:t>Create new Web App with the Azure Portal</a:t>
            </a:r>
            <a:endParaRPr lang="en-US" dirty="0"/>
          </a:p>
        </p:txBody>
      </p:sp>
    </p:spTree>
    <p:extLst>
      <p:ext uri="{BB962C8B-B14F-4D97-AF65-F5344CB8AC3E}">
        <p14:creationId xmlns:p14="http://schemas.microsoft.com/office/powerpoint/2010/main" val="200633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smtClean="0"/>
              <a:t>Creating </a:t>
            </a:r>
            <a:r>
              <a:rPr lang="en-US" dirty="0"/>
              <a:t>an Azure Services Web App with Azure PowerShell follows a consistent pattern: </a:t>
            </a:r>
            <a:r>
              <a:rPr lang="en-US" dirty="0" smtClean="0"/>
              <a:t/>
            </a:r>
            <a:br>
              <a:rPr lang="en-US" dirty="0" smtClean="0"/>
            </a:br>
            <a:endParaRPr lang="en-US" dirty="0" smtClean="0"/>
          </a:p>
          <a:p>
            <a:pPr marL="457200" indent="-457200">
              <a:buAutoNum type="arabicPeriod"/>
            </a:pPr>
            <a:r>
              <a:rPr lang="en-US" b="1" dirty="0" smtClean="0"/>
              <a:t>Create </a:t>
            </a:r>
            <a:r>
              <a:rPr lang="en-US" b="1" dirty="0"/>
              <a:t>the resource group </a:t>
            </a:r>
            <a:endParaRPr lang="en-US" b="1" dirty="0" smtClean="0"/>
          </a:p>
          <a:p>
            <a:pPr marL="457200" indent="-457200">
              <a:buAutoNum type="arabicPeriod"/>
            </a:pPr>
            <a:r>
              <a:rPr lang="en-US" b="1" dirty="0" smtClean="0"/>
              <a:t>Create </a:t>
            </a:r>
            <a:r>
              <a:rPr lang="en-US" b="1" dirty="0"/>
              <a:t>the App Service Plan </a:t>
            </a:r>
            <a:endParaRPr lang="en-US" b="1" dirty="0" smtClean="0"/>
          </a:p>
          <a:p>
            <a:pPr marL="457200" indent="-457200">
              <a:buAutoNum type="arabicPeriod"/>
            </a:pPr>
            <a:r>
              <a:rPr lang="en-US" b="1" dirty="0" smtClean="0"/>
              <a:t>Create </a:t>
            </a:r>
            <a:r>
              <a:rPr lang="en-US" b="1" dirty="0"/>
              <a:t>the web app </a:t>
            </a:r>
            <a:endParaRPr lang="en-US" b="1" dirty="0" smtClean="0"/>
          </a:p>
          <a:p>
            <a:pPr marL="457200" indent="-457200">
              <a:buAutoNum type="arabicPeriod"/>
            </a:pPr>
            <a:r>
              <a:rPr lang="en-US" b="1" dirty="0" smtClean="0"/>
              <a:t>Deploy </a:t>
            </a:r>
            <a:r>
              <a:rPr lang="en-US" b="1" dirty="0"/>
              <a:t>the </a:t>
            </a:r>
            <a:r>
              <a:rPr lang="en-US" b="1" dirty="0" smtClean="0"/>
              <a:t>app</a:t>
            </a:r>
            <a:endParaRPr lang="en-US" b="1" dirty="0"/>
          </a:p>
          <a:p>
            <a:pPr marL="0" indent="0">
              <a:buNone/>
            </a:pPr>
            <a:r>
              <a:rPr lang="en-US" dirty="0" smtClean="0"/>
              <a:t/>
            </a:r>
            <a:br>
              <a:rPr lang="en-US" dirty="0" smtClean="0"/>
            </a:br>
            <a:r>
              <a:rPr lang="en-US" dirty="0" smtClean="0"/>
              <a:t>The </a:t>
            </a:r>
            <a:r>
              <a:rPr lang="en-US" dirty="0"/>
              <a:t>command for the last step will change depending on the whether you are deploying with FTP, GitHub, or some other source. There may be additional commands that are needed if you need to, for example, set the credentials for a local </a:t>
            </a:r>
            <a:r>
              <a:rPr lang="en-US" dirty="0" err="1"/>
              <a:t>Git</a:t>
            </a:r>
            <a:r>
              <a:rPr lang="en-US" dirty="0"/>
              <a:t> repository.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1 (individually): Create </a:t>
            </a:r>
            <a:r>
              <a:rPr lang="en-US" dirty="0"/>
              <a:t>an Azure App Service Web </a:t>
            </a:r>
            <a:r>
              <a:rPr lang="en-US" dirty="0" smtClean="0"/>
              <a:t>App using PowerShell</a:t>
            </a:r>
            <a:endParaRPr lang="en-US" dirty="0"/>
          </a:p>
        </p:txBody>
      </p:sp>
    </p:spTree>
    <p:extLst>
      <p:ext uri="{BB962C8B-B14F-4D97-AF65-F5344CB8AC3E}">
        <p14:creationId xmlns:p14="http://schemas.microsoft.com/office/powerpoint/2010/main" val="18550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WebJobs is a feature of Azure App Service that enables you to run a program or script in the same context as a web app, API app, or mobile </a:t>
            </a:r>
            <a:r>
              <a:rPr lang="en-US" dirty="0" smtClean="0"/>
              <a:t>app.</a:t>
            </a:r>
            <a:br>
              <a:rPr lang="en-US" dirty="0" smtClean="0"/>
            </a:br>
            <a:r>
              <a:rPr lang="en-US" dirty="0" smtClean="0"/>
              <a:t>There </a:t>
            </a:r>
            <a:r>
              <a:rPr lang="en-US" dirty="0"/>
              <a:t>are two types of WebJobs, </a:t>
            </a:r>
            <a:r>
              <a:rPr lang="en-US" b="1" dirty="0"/>
              <a:t>continuous</a:t>
            </a:r>
            <a:r>
              <a:rPr lang="en-US" dirty="0"/>
              <a:t> and </a:t>
            </a:r>
            <a:r>
              <a:rPr lang="en-US" b="1" dirty="0" smtClean="0"/>
              <a:t>triggered</a:t>
            </a:r>
            <a:r>
              <a:rPr lang="en-US" dirty="0" smtClean="0"/>
              <a:t>.</a:t>
            </a:r>
          </a:p>
          <a:p>
            <a:pPr marL="0" indent="0">
              <a:buNone/>
            </a:pPr>
            <a:endParaRPr lang="en-US" b="1" dirty="0"/>
          </a:p>
          <a:p>
            <a:pPr marL="0" indent="0">
              <a:buNone/>
            </a:pPr>
            <a:r>
              <a:rPr lang="en-US" b="1" dirty="0"/>
              <a:t>Supported file types for scripts or programs:</a:t>
            </a:r>
          </a:p>
          <a:p>
            <a:pPr lvl="1"/>
            <a:r>
              <a:rPr lang="en-US" dirty="0"/>
              <a:t>.</a:t>
            </a:r>
            <a:r>
              <a:rPr lang="en-US" dirty="0" err="1"/>
              <a:t>cmd</a:t>
            </a:r>
            <a:r>
              <a:rPr lang="en-US" dirty="0"/>
              <a:t>, .bat, .exe (using Windows </a:t>
            </a:r>
            <a:r>
              <a:rPr lang="en-US" dirty="0" err="1"/>
              <a:t>cmd</a:t>
            </a:r>
            <a:r>
              <a:rPr lang="en-US" dirty="0"/>
              <a:t>) </a:t>
            </a:r>
          </a:p>
          <a:p>
            <a:pPr lvl="1"/>
            <a:r>
              <a:rPr lang="en-US" dirty="0"/>
              <a:t>.ps1 (using PowerShell) </a:t>
            </a:r>
          </a:p>
          <a:p>
            <a:pPr lvl="1"/>
            <a:r>
              <a:rPr lang="en-US" dirty="0"/>
              <a:t>.</a:t>
            </a:r>
            <a:r>
              <a:rPr lang="en-US" dirty="0" err="1"/>
              <a:t>sh</a:t>
            </a:r>
            <a:r>
              <a:rPr lang="en-US" dirty="0"/>
              <a:t> (using Bash) </a:t>
            </a:r>
          </a:p>
          <a:p>
            <a:pPr lvl="1"/>
            <a:r>
              <a:rPr lang="en-US" dirty="0"/>
              <a:t>.</a:t>
            </a:r>
            <a:r>
              <a:rPr lang="en-US" dirty="0" err="1"/>
              <a:t>php</a:t>
            </a:r>
            <a:r>
              <a:rPr lang="en-US" dirty="0"/>
              <a:t> (using PHP) </a:t>
            </a:r>
          </a:p>
          <a:p>
            <a:pPr lvl="1"/>
            <a:r>
              <a:rPr lang="en-US" dirty="0"/>
              <a:t>.</a:t>
            </a:r>
            <a:r>
              <a:rPr lang="en-US" dirty="0" err="1"/>
              <a:t>py</a:t>
            </a:r>
            <a:r>
              <a:rPr lang="en-US" dirty="0"/>
              <a:t> (using Python)</a:t>
            </a:r>
          </a:p>
          <a:p>
            <a:pPr lvl="1"/>
            <a:r>
              <a:rPr lang="en-US" dirty="0"/>
              <a:t>.</a:t>
            </a:r>
            <a:r>
              <a:rPr lang="en-US" dirty="0" err="1"/>
              <a:t>js</a:t>
            </a:r>
            <a:r>
              <a:rPr lang="en-US" dirty="0"/>
              <a:t> (using Node.js) </a:t>
            </a:r>
          </a:p>
          <a:p>
            <a:pPr lvl="1"/>
            <a:r>
              <a:rPr lang="en-US" dirty="0"/>
              <a:t>.jar (using Java)</a:t>
            </a:r>
          </a:p>
          <a:p>
            <a:pPr marL="0" indent="0">
              <a:buNone/>
            </a:pPr>
            <a:r>
              <a:rPr lang="en-US" b="1" dirty="0" smtClean="0"/>
              <a:t/>
            </a:r>
            <a:br>
              <a:rPr lang="en-US" b="1" dirty="0" smtClean="0"/>
            </a:br>
            <a:r>
              <a:rPr lang="en-US" b="1" dirty="0" smtClean="0"/>
              <a:t/>
            </a:r>
            <a:br>
              <a:rPr lang="en-US" b="1" dirty="0" smtClean="0"/>
            </a:br>
            <a:endParaRPr lang="en-US" b="1" dirty="0" smtClean="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2 (individually): Create </a:t>
            </a:r>
            <a:r>
              <a:rPr lang="en-US" dirty="0"/>
              <a:t>an Azure App Service background </a:t>
            </a:r>
            <a:r>
              <a:rPr lang="en-US" dirty="0" smtClean="0"/>
              <a:t>task using </a:t>
            </a:r>
            <a:r>
              <a:rPr lang="en-US" dirty="0"/>
              <a:t>WebJobs</a:t>
            </a:r>
          </a:p>
        </p:txBody>
      </p:sp>
    </p:spTree>
    <p:extLst>
      <p:ext uri="{BB962C8B-B14F-4D97-AF65-F5344CB8AC3E}">
        <p14:creationId xmlns:p14="http://schemas.microsoft.com/office/powerpoint/2010/main" val="38233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Azure provides built-in diagnostics to assist with debugging an </a:t>
            </a:r>
            <a:r>
              <a:rPr lang="en-US" dirty="0" smtClean="0"/>
              <a:t>App Service App. </a:t>
            </a:r>
            <a:r>
              <a:rPr lang="en-US" dirty="0"/>
              <a:t>App Service provide diagnostic functionality for logging information from both the web server and the web application. These are logically separated into </a:t>
            </a:r>
            <a:r>
              <a:rPr lang="en-US" b="1" dirty="0"/>
              <a:t>web server diagnostics</a:t>
            </a:r>
            <a:r>
              <a:rPr lang="en-US" dirty="0"/>
              <a:t> and </a:t>
            </a:r>
            <a:r>
              <a:rPr lang="en-US" b="1" dirty="0"/>
              <a:t>application diagnostics</a:t>
            </a:r>
            <a:r>
              <a:rPr lang="en-US" dirty="0"/>
              <a:t>.</a:t>
            </a:r>
            <a:endParaRPr lang="en-US" dirty="0" smtClean="0"/>
          </a:p>
          <a:p>
            <a:pPr marL="0" indent="0">
              <a:buNone/>
            </a:pPr>
            <a:endParaRPr lang="en-US" dirty="0"/>
          </a:p>
          <a:p>
            <a:pPr marL="457200" indent="-457200">
              <a:buFont typeface="+mj-lt"/>
              <a:buAutoNum type="arabicPeriod"/>
            </a:pPr>
            <a:r>
              <a:rPr lang="en-US" dirty="0" smtClean="0"/>
              <a:t>Enable diagnostics logging with the Azure Portal</a:t>
            </a:r>
          </a:p>
          <a:p>
            <a:pPr marL="457200" indent="-457200">
              <a:buFont typeface="+mj-lt"/>
              <a:buAutoNum type="arabicPeriod"/>
            </a:pPr>
            <a:r>
              <a:rPr lang="en-US" dirty="0" smtClean="0"/>
              <a:t>Enable logging with PowerShell</a:t>
            </a:r>
          </a:p>
          <a:p>
            <a:pPr marL="0" indent="0">
              <a:buNone/>
            </a:pP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Enable </a:t>
            </a:r>
            <a:r>
              <a:rPr lang="en-US" dirty="0"/>
              <a:t>diagnostics logging</a:t>
            </a:r>
          </a:p>
        </p:txBody>
      </p:sp>
    </p:spTree>
    <p:extLst>
      <p:ext uri="{BB962C8B-B14F-4D97-AF65-F5344CB8AC3E}">
        <p14:creationId xmlns:p14="http://schemas.microsoft.com/office/powerpoint/2010/main" val="3341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Implement Azure Functions</a:t>
            </a:r>
            <a:endParaRPr lang="en-US" dirty="0"/>
          </a:p>
        </p:txBody>
      </p:sp>
    </p:spTree>
    <p:extLst>
      <p:ext uri="{BB962C8B-B14F-4D97-AF65-F5344CB8AC3E}">
        <p14:creationId xmlns:p14="http://schemas.microsoft.com/office/powerpoint/2010/main" val="186857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dirty="0" smtClean="0"/>
              <a:t>Azure Functions lets you develop </a:t>
            </a:r>
            <a:r>
              <a:rPr lang="en-US" dirty="0" err="1" smtClean="0"/>
              <a:t>serverless</a:t>
            </a:r>
            <a:r>
              <a:rPr lang="en-US" dirty="0" smtClean="0"/>
              <a:t> applications on Azure.</a:t>
            </a:r>
            <a:r>
              <a:rPr lang="en-US" dirty="0"/>
              <a:t> </a:t>
            </a:r>
            <a:r>
              <a:rPr lang="en-US" dirty="0" smtClean="0"/>
              <a:t/>
            </a:r>
            <a:br>
              <a:rPr lang="en-US" dirty="0" smtClean="0"/>
            </a:br>
            <a:r>
              <a:rPr lang="en-US" dirty="0" smtClean="0"/>
              <a:t>A solution for easily running small pieces of code, or “functions”, without worrying about a whole application.</a:t>
            </a:r>
            <a:br>
              <a:rPr lang="en-US" dirty="0" smtClean="0"/>
            </a:br>
            <a:endParaRPr lang="en-US" dirty="0" smtClean="0"/>
          </a:p>
          <a:p>
            <a:r>
              <a:rPr lang="en-US" dirty="0" smtClean="0"/>
              <a:t>Can use your language of choice, such as </a:t>
            </a:r>
            <a:r>
              <a:rPr lang="en-US" b="1" i="1" dirty="0" smtClean="0"/>
              <a:t>C#, F#, Node.js, Java, or PHP</a:t>
            </a:r>
            <a:r>
              <a:rPr lang="en-US" dirty="0" smtClean="0"/>
              <a:t>.</a:t>
            </a:r>
          </a:p>
          <a:p>
            <a:r>
              <a:rPr lang="en-US" dirty="0" smtClean="0"/>
              <a:t>Pay only for the time your code runs</a:t>
            </a:r>
          </a:p>
          <a:p>
            <a:r>
              <a:rPr lang="en-US" dirty="0" smtClean="0"/>
              <a:t>Azure scales as needed.</a:t>
            </a:r>
            <a:endParaRPr lang="en-US" dirty="0"/>
          </a:p>
        </p:txBody>
      </p:sp>
      <p:sp>
        <p:nvSpPr>
          <p:cNvPr id="3" name="Title 2"/>
          <p:cNvSpPr>
            <a:spLocks noGrp="1"/>
          </p:cNvSpPr>
          <p:nvPr>
            <p:ph type="title"/>
          </p:nvPr>
        </p:nvSpPr>
        <p:spPr/>
        <p:txBody>
          <a:bodyPr/>
          <a:lstStyle/>
          <a:p>
            <a:r>
              <a:rPr lang="en-US" dirty="0" smtClean="0"/>
              <a:t>Introduction to Azure Functions</a:t>
            </a:r>
            <a:endParaRPr lang="en-US" dirty="0"/>
          </a:p>
        </p:txBody>
      </p:sp>
    </p:spTree>
    <p:extLst>
      <p:ext uri="{BB962C8B-B14F-4D97-AF65-F5344CB8AC3E}">
        <p14:creationId xmlns:p14="http://schemas.microsoft.com/office/powerpoint/2010/main" val="790706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sz="2000" dirty="0" smtClean="0"/>
              <a:t>Azure Functions is great when working with </a:t>
            </a:r>
            <a:r>
              <a:rPr lang="en-US" sz="2000" dirty="0" err="1" smtClean="0"/>
              <a:t>IoT</a:t>
            </a:r>
            <a:r>
              <a:rPr lang="en-US" sz="2000" dirty="0" smtClean="0"/>
              <a:t>, simple APIs and for processing data. Consider Functions for tasks like image or order processing, file maintenance, or for any tasks that you want to run on a schedule. Functions supports </a:t>
            </a:r>
            <a:r>
              <a:rPr lang="en-US" sz="2000" b="1" i="1" dirty="0" smtClean="0"/>
              <a:t>triggers</a:t>
            </a:r>
            <a:r>
              <a:rPr lang="en-US" sz="2000" dirty="0" smtClean="0"/>
              <a:t>, which are ways to start execution of your code, and </a:t>
            </a:r>
            <a:r>
              <a:rPr lang="en-US" sz="2000" b="1" i="1" dirty="0" smtClean="0"/>
              <a:t>bindings</a:t>
            </a:r>
            <a:r>
              <a:rPr lang="en-US" sz="2000" dirty="0" smtClean="0"/>
              <a:t>, which are ways to simplify coding for input and output data.</a:t>
            </a:r>
            <a:br>
              <a:rPr lang="en-US" sz="2000" dirty="0" smtClean="0"/>
            </a:br>
            <a:endParaRPr lang="en-US" sz="2000" dirty="0" smtClean="0"/>
          </a:p>
          <a:p>
            <a:pPr marL="0" indent="0">
              <a:buNone/>
            </a:pPr>
            <a:r>
              <a:rPr lang="en-US" sz="2000" b="1" dirty="0" smtClean="0"/>
              <a:t>Functions provide the following templates:</a:t>
            </a:r>
            <a:endParaRPr lang="en-US" sz="2000" b="1" dirty="0" smtClean="0"/>
          </a:p>
          <a:p>
            <a:r>
              <a:rPr lang="en-US" sz="2000" b="1" dirty="0" smtClean="0"/>
              <a:t>HTTPTrigger</a:t>
            </a:r>
            <a:r>
              <a:rPr lang="en-US" sz="2000" dirty="0" smtClean="0"/>
              <a:t>, Trigger via HTTP requests</a:t>
            </a:r>
          </a:p>
          <a:p>
            <a:r>
              <a:rPr lang="en-US" sz="2000" b="1" dirty="0" smtClean="0"/>
              <a:t>TimeTrigger</a:t>
            </a:r>
            <a:r>
              <a:rPr lang="en-US" sz="2000" dirty="0" smtClean="0"/>
              <a:t>, Scheduled tasks</a:t>
            </a:r>
          </a:p>
          <a:p>
            <a:r>
              <a:rPr lang="en-US" sz="2000" b="1" dirty="0" smtClean="0"/>
              <a:t>GitHub </a:t>
            </a:r>
            <a:r>
              <a:rPr lang="en-US" sz="2000" b="1" dirty="0" smtClean="0">
                <a:solidFill>
                  <a:srgbClr val="C00000"/>
                </a:solidFill>
              </a:rPr>
              <a:t>webhook</a:t>
            </a:r>
            <a:r>
              <a:rPr lang="en-US" sz="2000" b="1" dirty="0" smtClean="0"/>
              <a:t>, </a:t>
            </a:r>
            <a:r>
              <a:rPr lang="en-US" sz="2000" dirty="0" smtClean="0"/>
              <a:t>GitHub repository events</a:t>
            </a:r>
          </a:p>
          <a:p>
            <a:r>
              <a:rPr lang="en-US" sz="2000" b="1" dirty="0" smtClean="0"/>
              <a:t>CosmoDBTrigger</a:t>
            </a:r>
            <a:r>
              <a:rPr lang="en-US" sz="2000" dirty="0" smtClean="0"/>
              <a:t>, Process Cosmos DB docs </a:t>
            </a:r>
            <a:br>
              <a:rPr lang="en-US" sz="2000" dirty="0" smtClean="0"/>
            </a:br>
            <a:r>
              <a:rPr lang="en-US" sz="2000" dirty="0" smtClean="0"/>
              <a:t>when they are added or updated in collections </a:t>
            </a:r>
            <a:br>
              <a:rPr lang="en-US" sz="2000" dirty="0" smtClean="0"/>
            </a:br>
            <a:r>
              <a:rPr lang="en-US" sz="2000" dirty="0" smtClean="0"/>
              <a:t>in a NoSQL database.</a:t>
            </a:r>
          </a:p>
          <a:p>
            <a:r>
              <a:rPr lang="en-US" sz="2000" b="1" dirty="0" smtClean="0"/>
              <a:t>BlobTrigger</a:t>
            </a:r>
            <a:r>
              <a:rPr lang="en-US" sz="2000" dirty="0" smtClean="0"/>
              <a:t>, Process Storage blobs when they </a:t>
            </a:r>
            <a:br>
              <a:rPr lang="en-US" sz="2000" dirty="0" smtClean="0"/>
            </a:br>
            <a:r>
              <a:rPr lang="en-US" sz="2000" dirty="0" smtClean="0"/>
              <a:t>are added to containers.</a:t>
            </a:r>
            <a:endParaRPr lang="en-US" sz="2000" b="1" dirty="0"/>
          </a:p>
        </p:txBody>
      </p:sp>
      <p:sp>
        <p:nvSpPr>
          <p:cNvPr id="3" name="Title 2"/>
          <p:cNvSpPr>
            <a:spLocks noGrp="1"/>
          </p:cNvSpPr>
          <p:nvPr>
            <p:ph type="title"/>
          </p:nvPr>
        </p:nvSpPr>
        <p:spPr/>
        <p:txBody>
          <a:bodyPr/>
          <a:lstStyle/>
          <a:p>
            <a:r>
              <a:rPr lang="en-US" dirty="0" smtClean="0"/>
              <a:t>What can you do with Functions?</a:t>
            </a:r>
            <a:endParaRPr lang="en-US" dirty="0"/>
          </a:p>
        </p:txBody>
      </p:sp>
      <p:sp>
        <p:nvSpPr>
          <p:cNvPr id="2" name="TextBox 1"/>
          <p:cNvSpPr txBox="1"/>
          <p:nvPr/>
        </p:nvSpPr>
        <p:spPr>
          <a:xfrm>
            <a:off x="6615403" y="2929812"/>
            <a:ext cx="5302157" cy="3416320"/>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smtClean="0"/>
              <a:t>QueueTrigger</a:t>
            </a:r>
            <a:r>
              <a:rPr lang="en-US" dirty="0" smtClean="0"/>
              <a:t>, Respond </a:t>
            </a:r>
            <a:r>
              <a:rPr lang="en-US" dirty="0"/>
              <a:t>to messages as they arrive </a:t>
            </a:r>
            <a:r>
              <a:rPr lang="en-US" dirty="0" smtClean="0"/>
              <a:t/>
            </a:r>
            <a:br>
              <a:rPr lang="en-US" dirty="0" smtClean="0"/>
            </a:br>
            <a:r>
              <a:rPr lang="en-US" dirty="0" smtClean="0"/>
              <a:t>in </a:t>
            </a:r>
            <a:r>
              <a:rPr lang="en-US" dirty="0"/>
              <a:t>Storage queue</a:t>
            </a:r>
            <a:r>
              <a:rPr lang="en-US" dirty="0" smtClean="0"/>
              <a:t>.</a:t>
            </a:r>
          </a:p>
          <a:p>
            <a:pPr marL="285750" indent="-285750">
              <a:buFont typeface="Arial" panose="020B0604020202020204" pitchFamily="34" charset="0"/>
              <a:buChar char="•"/>
            </a:pPr>
            <a:r>
              <a:rPr lang="en-US" b="1" dirty="0" smtClean="0"/>
              <a:t>EventHubTrigger</a:t>
            </a:r>
            <a:r>
              <a:rPr lang="en-US" dirty="0" smtClean="0"/>
              <a:t>, Respond </a:t>
            </a:r>
            <a:r>
              <a:rPr lang="en-US" dirty="0"/>
              <a:t>to events delivered to </a:t>
            </a:r>
            <a:r>
              <a:rPr lang="en-US" dirty="0" smtClean="0"/>
              <a:t/>
            </a:r>
            <a:br>
              <a:rPr lang="en-US" dirty="0" smtClean="0"/>
            </a:br>
            <a:r>
              <a:rPr lang="en-US" dirty="0" smtClean="0"/>
              <a:t>the </a:t>
            </a:r>
            <a:r>
              <a:rPr lang="en-US" dirty="0"/>
              <a:t>Event Hub. Useful in workflow processing </a:t>
            </a:r>
            <a:r>
              <a:rPr lang="en-US" dirty="0" smtClean="0"/>
              <a:t/>
            </a:r>
            <a:br>
              <a:rPr lang="en-US" dirty="0" smtClean="0"/>
            </a:br>
            <a:r>
              <a:rPr lang="en-US" dirty="0" smtClean="0"/>
              <a:t>and </a:t>
            </a:r>
            <a:r>
              <a:rPr lang="en-US" dirty="0" err="1"/>
              <a:t>IoT</a:t>
            </a:r>
            <a:r>
              <a:rPr lang="en-US" dirty="0"/>
              <a:t> scenarios.</a:t>
            </a:r>
          </a:p>
          <a:p>
            <a:pPr marL="285750" indent="-285750">
              <a:buFont typeface="Arial" panose="020B0604020202020204" pitchFamily="34" charset="0"/>
              <a:buChar char="•"/>
            </a:pPr>
            <a:r>
              <a:rPr lang="en-US" b="1" dirty="0" err="1" smtClean="0"/>
              <a:t>ServiceBusQueueTrigger</a:t>
            </a:r>
            <a:r>
              <a:rPr lang="en-US" dirty="0" smtClean="0"/>
              <a:t>, Connect to other services</a:t>
            </a:r>
            <a:br>
              <a:rPr lang="en-US" dirty="0" smtClean="0"/>
            </a:br>
            <a:r>
              <a:rPr lang="en-US" dirty="0" smtClean="0"/>
              <a:t>each </a:t>
            </a:r>
            <a:r>
              <a:rPr lang="en-US" dirty="0"/>
              <a:t>time a message is added to the service </a:t>
            </a:r>
            <a:r>
              <a:rPr lang="en-US" dirty="0" smtClean="0"/>
              <a:t>bus.</a:t>
            </a:r>
          </a:p>
          <a:p>
            <a:pPr marL="285750" indent="-285750">
              <a:buFont typeface="Arial" panose="020B0604020202020204" pitchFamily="34" charset="0"/>
              <a:buChar char="•"/>
            </a:pPr>
            <a:r>
              <a:rPr lang="en-US" b="1" dirty="0" err="1" smtClean="0"/>
              <a:t>ServiceBusTopicTrigger</a:t>
            </a:r>
            <a:r>
              <a:rPr lang="en-US" dirty="0" smtClean="0"/>
              <a:t>, </a:t>
            </a:r>
            <a:r>
              <a:rPr lang="en-US" dirty="0"/>
              <a:t>Connect to other services</a:t>
            </a:r>
            <a:br>
              <a:rPr lang="en-US" dirty="0"/>
            </a:br>
            <a:r>
              <a:rPr lang="en-US" dirty="0" smtClean="0"/>
              <a:t>by subscribing to topics.</a:t>
            </a:r>
            <a:endParaRPr lang="en-US" dirty="0"/>
          </a:p>
          <a:p>
            <a:endParaRPr lang="en-US" dirty="0"/>
          </a:p>
          <a:p>
            <a:endParaRPr lang="en-US" dirty="0"/>
          </a:p>
        </p:txBody>
      </p:sp>
    </p:spTree>
    <p:extLst>
      <p:ext uri="{BB962C8B-B14F-4D97-AF65-F5344CB8AC3E}">
        <p14:creationId xmlns:p14="http://schemas.microsoft.com/office/powerpoint/2010/main" val="105455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pPr algn="l"/>
            <a:r>
              <a:rPr lang="en-US" dirty="0" smtClean="0"/>
              <a:t>Case:</a:t>
            </a:r>
          </a:p>
          <a:p>
            <a:pPr algn="l"/>
            <a:r>
              <a:rPr lang="en-US" sz="7600" b="0" dirty="0" smtClean="0"/>
              <a:t>We </a:t>
            </a:r>
            <a:r>
              <a:rPr lang="en-US" sz="7600" b="0" dirty="0"/>
              <a:t>have </a:t>
            </a:r>
            <a:r>
              <a:rPr lang="en-US" sz="7600" b="0" dirty="0" smtClean="0"/>
              <a:t>an .NET core web app which creates </a:t>
            </a:r>
            <a:r>
              <a:rPr lang="en-US" sz="7600" b="0" dirty="0"/>
              <a:t>and </a:t>
            </a:r>
            <a:r>
              <a:rPr lang="en-US" sz="7600" b="0" dirty="0" smtClean="0"/>
              <a:t>schedules classes.</a:t>
            </a:r>
            <a:br>
              <a:rPr lang="en-US" sz="7600" b="0" dirty="0" smtClean="0"/>
            </a:br>
            <a:r>
              <a:rPr lang="en-US" sz="7600" b="0" dirty="0" smtClean="0"/>
              <a:t>When </a:t>
            </a:r>
            <a:r>
              <a:rPr lang="en-US" sz="7600" b="0" dirty="0"/>
              <a:t>a class is over </a:t>
            </a:r>
            <a:r>
              <a:rPr lang="en-US" sz="7600" b="0" dirty="0" smtClean="0"/>
              <a:t>we </a:t>
            </a:r>
            <a:r>
              <a:rPr lang="en-US" sz="7600" b="0" dirty="0"/>
              <a:t>want to send an email to all students asking them to rate their </a:t>
            </a:r>
            <a:r>
              <a:rPr lang="en-US" sz="7600" b="0" dirty="0" smtClean="0"/>
              <a:t>teacher.</a:t>
            </a:r>
          </a:p>
          <a:p>
            <a:pPr algn="l"/>
            <a:r>
              <a:rPr lang="en-US" b="0" dirty="0" smtClean="0"/>
              <a:t/>
            </a:r>
            <a:br>
              <a:rPr lang="en-US" b="0" dirty="0" smtClean="0"/>
            </a:br>
            <a:r>
              <a:rPr lang="en-US" dirty="0" smtClean="0"/>
              <a:t>How could we achieve this using Azure Functions and which trigger would you use?</a:t>
            </a:r>
            <a:endParaRPr lang="en-US" dirty="0"/>
          </a:p>
        </p:txBody>
      </p:sp>
    </p:spTree>
    <p:extLst>
      <p:ext uri="{BB962C8B-B14F-4D97-AF65-F5344CB8AC3E}">
        <p14:creationId xmlns:p14="http://schemas.microsoft.com/office/powerpoint/2010/main" val="89946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r>
              <a:rPr lang="en-US" dirty="0" smtClean="0"/>
              <a:t>Defining input and output bindings:</a:t>
            </a:r>
          </a:p>
          <a:p>
            <a:pPr lvl="1"/>
            <a:r>
              <a:rPr lang="en-US" b="1" dirty="0" err="1" smtClean="0"/>
              <a:t>Function.json</a:t>
            </a:r>
            <a:endParaRPr lang="en-US" b="1" dirty="0" smtClean="0"/>
          </a:p>
          <a:p>
            <a:pPr lvl="1"/>
            <a:r>
              <a:rPr lang="en-US" b="1" dirty="0" smtClean="0"/>
              <a:t>Attributes</a:t>
            </a:r>
            <a:r>
              <a:rPr lang="en-US" dirty="0" smtClean="0"/>
              <a:t/>
            </a:r>
            <a:br>
              <a:rPr lang="en-US" dirty="0" smtClean="0"/>
            </a:br>
            <a:endParaRPr lang="en-US" dirty="0" smtClean="0"/>
          </a:p>
          <a:p>
            <a:r>
              <a:rPr lang="en-US" dirty="0" smtClean="0"/>
              <a:t>A project can contain multiple</a:t>
            </a:r>
            <a:r>
              <a:rPr lang="en-US" i="1" dirty="0" smtClean="0"/>
              <a:t> functions</a:t>
            </a:r>
            <a:r>
              <a:rPr lang="en-US" dirty="0" smtClean="0"/>
              <a:t>.</a:t>
            </a:r>
          </a:p>
          <a:p>
            <a:r>
              <a:rPr lang="en-US" dirty="0" smtClean="0"/>
              <a:t>Each function can have different triggers.</a:t>
            </a:r>
          </a:p>
          <a:p>
            <a:r>
              <a:rPr lang="en-US" dirty="0"/>
              <a:t>One function must have exactly </a:t>
            </a:r>
            <a:r>
              <a:rPr lang="en-US" b="1" i="1" dirty="0"/>
              <a:t>one trigger</a:t>
            </a:r>
            <a:r>
              <a:rPr lang="en-US" dirty="0" smtClean="0"/>
              <a:t>.</a:t>
            </a:r>
          </a:p>
          <a:p>
            <a:r>
              <a:rPr lang="en-US" dirty="0" smtClean="0"/>
              <a:t>One function can have </a:t>
            </a:r>
            <a:r>
              <a:rPr lang="en-US" b="1" i="1" dirty="0" smtClean="0"/>
              <a:t>multiple input and output bindings</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smtClean="0"/>
              <a:t>Azure Functions core concepts</a:t>
            </a:r>
            <a:endParaRPr lang="en-US" dirty="0"/>
          </a:p>
        </p:txBody>
      </p:sp>
    </p:spTree>
    <p:extLst>
      <p:ext uri="{BB962C8B-B14F-4D97-AF65-F5344CB8AC3E}">
        <p14:creationId xmlns:p14="http://schemas.microsoft.com/office/powerpoint/2010/main" val="3848138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42198" y="289249"/>
            <a:ext cx="9907604" cy="6372808"/>
          </a:xfrm>
        </p:spPr>
        <p:txBody>
          <a:bodyPr>
            <a:normAutofit fontScale="40000" lnSpcReduction="20000"/>
          </a:bodyPr>
          <a:lstStyle/>
          <a:p>
            <a:pPr algn="l"/>
            <a:r>
              <a:rPr lang="en-US" dirty="0" smtClean="0"/>
              <a:t>Task 1:</a:t>
            </a:r>
          </a:p>
          <a:p>
            <a:pPr algn="l"/>
            <a:r>
              <a:rPr lang="en-US" sz="4100" dirty="0" smtClean="0"/>
              <a:t>Send me a DM at Workplace describing what the following Azure Function does</a:t>
            </a:r>
            <a:r>
              <a:rPr lang="en-US" sz="4100" b="0" dirty="0" smtClean="0"/>
              <a:t>:</a:t>
            </a:r>
            <a:br>
              <a:rPr lang="en-US" sz="4100" b="0" dirty="0" smtClean="0"/>
            </a:br>
            <a:r>
              <a:rPr lang="en-US" sz="4100" b="0" dirty="0" smtClean="0"/>
              <a:t/>
            </a:r>
            <a:br>
              <a:rPr lang="en-US" sz="4100" b="0" dirty="0" smtClean="0"/>
            </a:br>
            <a:r>
              <a:rPr lang="en-US" sz="4100" b="0" i="1" dirty="0" smtClean="0"/>
              <a:t>//</a:t>
            </a:r>
            <a:r>
              <a:rPr lang="en-US" sz="4100" b="0" i="1" dirty="0" err="1" smtClean="0"/>
              <a:t>function.json</a:t>
            </a:r>
            <a:r>
              <a:rPr lang="en-US" sz="4100" b="0" dirty="0"/>
              <a:t/>
            </a:r>
            <a:br>
              <a:rPr lang="en-US" sz="4100" b="0" dirty="0"/>
            </a:br>
            <a:r>
              <a:rPr lang="en-US" sz="4100" b="0" dirty="0">
                <a:solidFill>
                  <a:schemeClr val="bg1"/>
                </a:solidFill>
              </a:rPr>
              <a:t>{   "bindings": [     {       </a:t>
            </a:r>
            <a:endParaRPr lang="en-US" sz="4100" b="0" dirty="0" smtClean="0">
              <a:solidFill>
                <a:schemeClr val="bg1"/>
              </a:solidFill>
            </a:endParaRPr>
          </a:p>
          <a:p>
            <a:pPr algn="l"/>
            <a:r>
              <a:rPr lang="en-US" sz="4100" b="0" dirty="0">
                <a:solidFill>
                  <a:schemeClr val="bg1"/>
                </a:solidFill>
              </a:rPr>
              <a:t>	</a:t>
            </a:r>
            <a:r>
              <a:rPr lang="en-US" sz="4100" b="0" dirty="0" smtClean="0">
                <a:solidFill>
                  <a:schemeClr val="bg1"/>
                </a:solidFill>
              </a:rPr>
              <a:t>"</a:t>
            </a:r>
            <a:r>
              <a:rPr lang="en-US" sz="4100" b="0" dirty="0">
                <a:solidFill>
                  <a:schemeClr val="bg1"/>
                </a:solidFill>
              </a:rPr>
              <a:t>name": "order",       </a:t>
            </a:r>
            <a:br>
              <a:rPr lang="en-US" sz="4100" b="0" dirty="0">
                <a:solidFill>
                  <a:schemeClr val="bg1"/>
                </a:solidFill>
              </a:rPr>
            </a:br>
            <a:r>
              <a:rPr lang="en-US" sz="4100" b="0" dirty="0" smtClean="0">
                <a:solidFill>
                  <a:schemeClr val="bg1"/>
                </a:solidFill>
              </a:rPr>
              <a:t>	"</a:t>
            </a:r>
            <a:r>
              <a:rPr lang="en-US" sz="4100" b="0" dirty="0">
                <a:solidFill>
                  <a:schemeClr val="bg1"/>
                </a:solidFill>
              </a:rPr>
              <a:t>type": "</a:t>
            </a:r>
            <a:r>
              <a:rPr lang="en-US" sz="4100" b="0" dirty="0" err="1">
                <a:solidFill>
                  <a:schemeClr val="bg1"/>
                </a:solidFill>
              </a:rPr>
              <a:t>queueTrigger</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direction": "in",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err="1">
                <a:solidFill>
                  <a:schemeClr val="bg1"/>
                </a:solidFill>
              </a:rPr>
              <a:t>queueName</a:t>
            </a:r>
            <a:r>
              <a:rPr lang="en-US" sz="4100" b="0" dirty="0">
                <a:solidFill>
                  <a:schemeClr val="bg1"/>
                </a:solidFill>
              </a:rPr>
              <a:t>": "</a:t>
            </a:r>
            <a:r>
              <a:rPr lang="en-US" sz="4100" b="0" dirty="0" err="1">
                <a:solidFill>
                  <a:schemeClr val="bg1"/>
                </a:solidFill>
              </a:rPr>
              <a:t>myqueue</a:t>
            </a:r>
            <a:r>
              <a:rPr lang="en-US" sz="4100" b="0" dirty="0">
                <a:solidFill>
                  <a:schemeClr val="bg1"/>
                </a:solidFill>
              </a:rPr>
              <a:t>-items",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connection": "</a:t>
            </a:r>
            <a:r>
              <a:rPr lang="en-US" sz="4100" b="0" dirty="0" smtClean="0">
                <a:solidFill>
                  <a:schemeClr val="bg1"/>
                </a:solidFill>
              </a:rPr>
              <a:t>MY_STORAGE_APP_SETTING_KEY"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name": "$return",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type": "table",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direction": "out",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err="1">
                <a:solidFill>
                  <a:schemeClr val="bg1"/>
                </a:solidFill>
              </a:rPr>
              <a:t>tableName</a:t>
            </a:r>
            <a:r>
              <a:rPr lang="en-US" sz="4100" b="0" dirty="0">
                <a:solidFill>
                  <a:schemeClr val="bg1"/>
                </a:solidFill>
              </a:rPr>
              <a:t>": "</a:t>
            </a:r>
            <a:r>
              <a:rPr lang="en-US" sz="4100" b="0" dirty="0" err="1">
                <a:solidFill>
                  <a:schemeClr val="bg1"/>
                </a:solidFill>
              </a:rPr>
              <a:t>outTable</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connection": </a:t>
            </a:r>
            <a:r>
              <a:rPr lang="en-US" sz="4100" b="0" dirty="0" smtClean="0">
                <a:solidFill>
                  <a:schemeClr val="bg1"/>
                </a:solidFill>
              </a:rPr>
              <a:t>"</a:t>
            </a:r>
            <a:r>
              <a:rPr lang="en-US" sz="4100" b="0" dirty="0">
                <a:solidFill>
                  <a:schemeClr val="bg1"/>
                </a:solidFill>
              </a:rPr>
              <a:t> </a:t>
            </a:r>
            <a:r>
              <a:rPr lang="en-US" sz="4100" b="0" dirty="0" smtClean="0">
                <a:solidFill>
                  <a:schemeClr val="bg1"/>
                </a:solidFill>
              </a:rPr>
              <a:t>MY_STORAGE_APP_SETTING_KEY"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 } </a:t>
            </a:r>
            <a:r>
              <a:rPr lang="en-US" sz="4100" b="0" dirty="0" smtClean="0"/>
              <a:t/>
            </a:r>
            <a:br>
              <a:rPr lang="en-US" sz="4100" b="0" dirty="0" smtClean="0"/>
            </a:br>
            <a:r>
              <a:rPr lang="en-US" sz="4100" b="0" dirty="0" smtClean="0"/>
              <a:t/>
            </a:r>
            <a:br>
              <a:rPr lang="en-US" sz="4100" b="0" dirty="0" smtClean="0"/>
            </a:br>
            <a:r>
              <a:rPr lang="en-US" sz="4100" b="0" i="1" dirty="0" smtClean="0"/>
              <a:t>//</a:t>
            </a:r>
            <a:r>
              <a:rPr lang="en-US" sz="4100" b="0" i="1" dirty="0" err="1" smtClean="0"/>
              <a:t>function.cs</a:t>
            </a:r>
            <a:r>
              <a:rPr lang="en-US" sz="4100" b="0" dirty="0"/>
              <a:t/>
            </a:r>
            <a:br>
              <a:rPr lang="en-US" sz="4100" b="0" dirty="0"/>
            </a:br>
            <a:r>
              <a:rPr lang="en-US" sz="4100" b="0" dirty="0"/>
              <a:t>public static Person Run(</a:t>
            </a:r>
            <a:r>
              <a:rPr lang="en-US" sz="4100" b="0" dirty="0" err="1"/>
              <a:t>JObject</a:t>
            </a:r>
            <a:r>
              <a:rPr lang="en-US" sz="4100" b="0" dirty="0"/>
              <a:t> order, </a:t>
            </a:r>
            <a:r>
              <a:rPr lang="en-US" sz="4100" b="0" dirty="0" err="1"/>
              <a:t>TraceWriter</a:t>
            </a:r>
            <a:r>
              <a:rPr lang="en-US" sz="4100" b="0" dirty="0"/>
              <a:t> log) {    </a:t>
            </a:r>
            <a:r>
              <a:rPr lang="en-US" sz="4100" b="0" dirty="0" smtClean="0"/>
              <a:t/>
            </a:r>
            <a:br>
              <a:rPr lang="en-US" sz="4100" b="0" dirty="0" smtClean="0"/>
            </a:br>
            <a:r>
              <a:rPr lang="en-US" sz="4100" b="0" dirty="0" smtClean="0"/>
              <a:t>	return </a:t>
            </a:r>
            <a:r>
              <a:rPr lang="en-US" sz="4100" b="0" dirty="0"/>
              <a:t>new Person() {              </a:t>
            </a:r>
            <a:r>
              <a:rPr lang="en-US" sz="4100" b="0" dirty="0" smtClean="0"/>
              <a:t/>
            </a:r>
            <a:br>
              <a:rPr lang="en-US" sz="4100" b="0" dirty="0" smtClean="0"/>
            </a:br>
            <a:r>
              <a:rPr lang="en-US" sz="4100" b="0" dirty="0" smtClean="0"/>
              <a:t>		</a:t>
            </a:r>
            <a:r>
              <a:rPr lang="en-US" sz="4100" b="0" dirty="0" err="1" smtClean="0"/>
              <a:t>PartitionKey</a:t>
            </a:r>
            <a:r>
              <a:rPr lang="en-US" sz="4100" b="0" dirty="0" smtClean="0"/>
              <a:t> </a:t>
            </a:r>
            <a:r>
              <a:rPr lang="en-US" sz="4100" b="0" dirty="0"/>
              <a:t>= "Orders",              </a:t>
            </a:r>
            <a:r>
              <a:rPr lang="en-US" sz="4100" b="0" dirty="0" smtClean="0"/>
              <a:t/>
            </a:r>
            <a:br>
              <a:rPr lang="en-US" sz="4100" b="0" dirty="0" smtClean="0"/>
            </a:br>
            <a:r>
              <a:rPr lang="en-US" sz="4100" b="0" dirty="0" smtClean="0"/>
              <a:t>		</a:t>
            </a:r>
            <a:r>
              <a:rPr lang="en-US" sz="4100" b="0" dirty="0" err="1" smtClean="0"/>
              <a:t>RowKey</a:t>
            </a:r>
            <a:r>
              <a:rPr lang="en-US" sz="4100" b="0" dirty="0" smtClean="0"/>
              <a:t> </a:t>
            </a:r>
            <a:r>
              <a:rPr lang="en-US" sz="4100" b="0" dirty="0"/>
              <a:t>= </a:t>
            </a:r>
            <a:r>
              <a:rPr lang="en-US" sz="4100" b="0" dirty="0" err="1"/>
              <a:t>Guid.NewGuid</a:t>
            </a:r>
            <a:r>
              <a:rPr lang="en-US" sz="4100" b="0" dirty="0"/>
              <a:t>().</a:t>
            </a:r>
            <a:r>
              <a:rPr lang="en-US" sz="4100" b="0" dirty="0" err="1"/>
              <a:t>ToString</a:t>
            </a:r>
            <a:r>
              <a:rPr lang="en-US" sz="4100" b="0" dirty="0"/>
              <a:t>(),               </a:t>
            </a:r>
            <a:r>
              <a:rPr lang="en-US" sz="4100" b="0" dirty="0" smtClean="0"/>
              <a:t/>
            </a:r>
            <a:br>
              <a:rPr lang="en-US" sz="4100" b="0" dirty="0" smtClean="0"/>
            </a:br>
            <a:r>
              <a:rPr lang="en-US" sz="4100" b="0" dirty="0" smtClean="0"/>
              <a:t>		Name </a:t>
            </a:r>
            <a:r>
              <a:rPr lang="en-US" sz="4100" b="0" dirty="0"/>
              <a:t>= order["Name"].</a:t>
            </a:r>
            <a:r>
              <a:rPr lang="en-US" sz="4100" b="0" dirty="0" err="1"/>
              <a:t>ToString</a:t>
            </a:r>
            <a:r>
              <a:rPr lang="en-US" sz="4100" b="0" dirty="0"/>
              <a:t>(),             </a:t>
            </a:r>
            <a:r>
              <a:rPr lang="en-US" sz="4100" b="0" dirty="0" smtClean="0"/>
              <a:t/>
            </a:r>
            <a:br>
              <a:rPr lang="en-US" sz="4100" b="0" dirty="0" smtClean="0"/>
            </a:br>
            <a:r>
              <a:rPr lang="en-US" sz="4100" b="0" dirty="0" smtClean="0"/>
              <a:t>		</a:t>
            </a:r>
            <a:r>
              <a:rPr lang="en-US" sz="4100" b="0" dirty="0" err="1" smtClean="0"/>
              <a:t>MobileNumber</a:t>
            </a:r>
            <a:r>
              <a:rPr lang="en-US" sz="4100" b="0" dirty="0" smtClean="0"/>
              <a:t> </a:t>
            </a:r>
            <a:r>
              <a:rPr lang="en-US" sz="4100" b="0" dirty="0"/>
              <a:t>= order["</a:t>
            </a:r>
            <a:r>
              <a:rPr lang="en-US" sz="4100" b="0" dirty="0" err="1"/>
              <a:t>MobileNumber</a:t>
            </a:r>
            <a:r>
              <a:rPr lang="en-US" sz="4100" b="0" dirty="0"/>
              <a:t>"].</a:t>
            </a:r>
            <a:r>
              <a:rPr lang="en-US" sz="4100" b="0" dirty="0" err="1"/>
              <a:t>ToString</a:t>
            </a:r>
            <a:r>
              <a:rPr lang="en-US" sz="4100" b="0" dirty="0"/>
              <a:t>() };  </a:t>
            </a:r>
            <a:r>
              <a:rPr lang="en-US" sz="4100" b="0" dirty="0" smtClean="0"/>
              <a:t/>
            </a:r>
            <a:br>
              <a:rPr lang="en-US" sz="4100" b="0" dirty="0" smtClean="0"/>
            </a:br>
            <a:r>
              <a:rPr lang="en-US" sz="4100" b="0" dirty="0" smtClean="0"/>
              <a:t> }</a:t>
            </a:r>
          </a:p>
        </p:txBody>
      </p:sp>
    </p:spTree>
    <p:extLst>
      <p:ext uri="{BB962C8B-B14F-4D97-AF65-F5344CB8AC3E}">
        <p14:creationId xmlns:p14="http://schemas.microsoft.com/office/powerpoint/2010/main" val="328938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tekst 4">
            <a:extLst>
              <a:ext uri="{FF2B5EF4-FFF2-40B4-BE49-F238E27FC236}">
                <a16:creationId xmlns:a16="http://schemas.microsoft.com/office/drawing/2014/main" id="{2E4E881F-19FF-0B45-9C0A-8C1DAC6D1D22}"/>
              </a:ext>
            </a:extLst>
          </p:cNvPr>
          <p:cNvSpPr>
            <a:spLocks noGrp="1"/>
          </p:cNvSpPr>
          <p:nvPr>
            <p:ph type="body" sz="quarter" idx="14"/>
          </p:nvPr>
        </p:nvSpPr>
        <p:spPr>
          <a:xfrm>
            <a:off x="932245" y="1432574"/>
            <a:ext cx="10227371" cy="4755283"/>
          </a:xfrm>
        </p:spPr>
        <p:txBody>
          <a:bodyPr>
            <a:normAutofit fontScale="85000" lnSpcReduction="20000"/>
          </a:bodyPr>
          <a:lstStyle/>
          <a:p>
            <a:r>
              <a:rPr lang="en-US" b="1" dirty="0" smtClean="0"/>
              <a:t>Create Azure App Service Web apps (today)</a:t>
            </a:r>
          </a:p>
          <a:p>
            <a:pPr lvl="1"/>
            <a:r>
              <a:rPr lang="en-US" dirty="0" smtClean="0"/>
              <a:t>Create an Azure App Service Web App</a:t>
            </a:r>
          </a:p>
          <a:p>
            <a:pPr lvl="1"/>
            <a:r>
              <a:rPr lang="en-US" dirty="0" smtClean="0"/>
              <a:t>Create an Azure App Service background task using WebJobs</a:t>
            </a:r>
          </a:p>
          <a:p>
            <a:pPr lvl="1"/>
            <a:r>
              <a:rPr lang="en-US" dirty="0" smtClean="0"/>
              <a:t>Enable diagnostics logging</a:t>
            </a:r>
          </a:p>
          <a:p>
            <a:r>
              <a:rPr lang="en-US" b="1" dirty="0" smtClean="0"/>
              <a:t>Create Azure App Service Mobile apps (next meetup)</a:t>
            </a:r>
          </a:p>
          <a:p>
            <a:pPr lvl="1"/>
            <a:r>
              <a:rPr lang="en-US" dirty="0" smtClean="0"/>
              <a:t>Add push notifications for mobile apps</a:t>
            </a:r>
          </a:p>
          <a:p>
            <a:pPr lvl="1"/>
            <a:r>
              <a:rPr lang="en-US" dirty="0" smtClean="0"/>
              <a:t>Enable offline sync for mobile app</a:t>
            </a:r>
          </a:p>
          <a:p>
            <a:pPr lvl="1"/>
            <a:r>
              <a:rPr lang="en-US" dirty="0" smtClean="0"/>
              <a:t>Implement a remote instrumentation strategy for mobile devices</a:t>
            </a:r>
          </a:p>
          <a:p>
            <a:r>
              <a:rPr lang="en-US" b="1" dirty="0" smtClean="0"/>
              <a:t>Create Azure App Service API apps (next meetup)</a:t>
            </a:r>
          </a:p>
          <a:p>
            <a:pPr lvl="1"/>
            <a:r>
              <a:rPr lang="en-US" dirty="0" smtClean="0"/>
              <a:t>Create an Azure App Service API app</a:t>
            </a:r>
          </a:p>
          <a:p>
            <a:pPr lvl="1"/>
            <a:r>
              <a:rPr lang="en-US" dirty="0" smtClean="0"/>
              <a:t>Create documentation for the API by using open source and other tools</a:t>
            </a:r>
          </a:p>
        </p:txBody>
      </p:sp>
      <p:sp>
        <p:nvSpPr>
          <p:cNvPr id="4" name="Tittel 3">
            <a:extLst>
              <a:ext uri="{FF2B5EF4-FFF2-40B4-BE49-F238E27FC236}">
                <a16:creationId xmlns:a16="http://schemas.microsoft.com/office/drawing/2014/main" id="{F7B7D764-3FAF-0F42-945E-4494C5F24820}"/>
              </a:ext>
            </a:extLst>
          </p:cNvPr>
          <p:cNvSpPr>
            <a:spLocks noGrp="1"/>
          </p:cNvSpPr>
          <p:nvPr>
            <p:ph type="title"/>
          </p:nvPr>
        </p:nvSpPr>
        <p:spPr/>
        <p:txBody>
          <a:bodyPr/>
          <a:lstStyle/>
          <a:p>
            <a:r>
              <a:rPr lang="nb-NO" dirty="0" smtClean="0"/>
              <a:t>Agenda</a:t>
            </a:r>
            <a:endParaRPr dirty="0"/>
          </a:p>
        </p:txBody>
      </p:sp>
    </p:spTree>
    <p:extLst>
      <p:ext uri="{BB962C8B-B14F-4D97-AF65-F5344CB8AC3E}">
        <p14:creationId xmlns:p14="http://schemas.microsoft.com/office/powerpoint/2010/main" val="2278475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42198" y="289249"/>
            <a:ext cx="9907604" cy="6372808"/>
          </a:xfrm>
        </p:spPr>
        <p:txBody>
          <a:bodyPr>
            <a:normAutofit/>
          </a:bodyPr>
          <a:lstStyle/>
          <a:p>
            <a:pPr algn="l"/>
            <a:r>
              <a:rPr lang="en-US" dirty="0" smtClean="0"/>
              <a:t>Task 2:</a:t>
            </a:r>
          </a:p>
          <a:p>
            <a:pPr algn="l"/>
            <a:r>
              <a:rPr lang="en-US" sz="4100" dirty="0" smtClean="0"/>
              <a:t>Write the same trigger and bindings by attributes instead of using a </a:t>
            </a:r>
            <a:r>
              <a:rPr lang="en-US" sz="4100" dirty="0" err="1" smtClean="0"/>
              <a:t>function.json</a:t>
            </a:r>
            <a:r>
              <a:rPr lang="en-US" sz="4100" dirty="0" smtClean="0"/>
              <a:t> file.</a:t>
            </a:r>
            <a:endParaRPr lang="en-US" sz="4100" b="0" dirty="0" smtClean="0"/>
          </a:p>
        </p:txBody>
      </p:sp>
    </p:spTree>
    <p:extLst>
      <p:ext uri="{BB962C8B-B14F-4D97-AF65-F5344CB8AC3E}">
        <p14:creationId xmlns:p14="http://schemas.microsoft.com/office/powerpoint/2010/main" val="7864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sz="1800" dirty="0"/>
              <a:t>The following example shows a </a:t>
            </a:r>
            <a:r>
              <a:rPr lang="en-US" sz="1800" u="sng" dirty="0">
                <a:hlinkClick r:id="rId2"/>
              </a:rPr>
              <a:t>C# function</a:t>
            </a:r>
            <a:r>
              <a:rPr lang="en-US" sz="1800" dirty="0"/>
              <a:t> that is executed each time the minutes have a value divisible by five (</a:t>
            </a:r>
            <a:r>
              <a:rPr lang="en-US" sz="1800" dirty="0" err="1"/>
              <a:t>eg</a:t>
            </a:r>
            <a:r>
              <a:rPr lang="en-US" sz="1800" dirty="0"/>
              <a:t> if the function starts at 18:57:00, the next </a:t>
            </a:r>
            <a:r>
              <a:rPr lang="en-US" sz="1800" dirty="0" smtClean="0"/>
              <a:t>performance </a:t>
            </a:r>
            <a:r>
              <a:rPr lang="en-US" sz="1800" dirty="0"/>
              <a:t>will be at 19:00:00</a:t>
            </a:r>
            <a:r>
              <a:rPr lang="en-US" sz="1800" dirty="0" smtClean="0"/>
              <a:t>):</a:t>
            </a:r>
            <a:r>
              <a:rPr lang="en-US" dirty="0" smtClean="0"/>
              <a:t/>
            </a:r>
            <a:br>
              <a:rPr lang="en-US" dirty="0" smtClean="0"/>
            </a:br>
            <a:endParaRPr lang="en-US" dirty="0"/>
          </a:p>
          <a:p>
            <a:pPr marL="0" lvl="0" indent="0" eaLnBrk="0" fontAlgn="base" hangingPunct="0">
              <a:lnSpc>
                <a:spcPct val="100000"/>
              </a:lnSpc>
              <a:spcBef>
                <a:spcPct val="0"/>
              </a:spcBef>
              <a:spcAft>
                <a:spcPct val="0"/>
              </a:spcAft>
              <a:buNone/>
            </a:pPr>
            <a:r>
              <a:rPr lang="en-US" altLang="en-US" sz="1400" dirty="0" smtClean="0">
                <a:solidFill>
                  <a:srgbClr val="000000"/>
                </a:solidFill>
                <a:latin typeface="Courier New" panose="02070309020205020404" pitchFamily="49" charset="0"/>
                <a:cs typeface="Courier New" panose="02070309020205020404" pitchFamily="49" charset="0"/>
              </a:rPr>
              <a:t>[</a:t>
            </a:r>
            <a:r>
              <a:rPr lang="en-US" altLang="en-US" sz="1400" dirty="0">
                <a:solidFill>
                  <a:srgbClr val="007D9A"/>
                </a:solidFill>
                <a:latin typeface="Courier New" panose="02070309020205020404" pitchFamily="49" charset="0"/>
                <a:cs typeface="Courier New" panose="02070309020205020404" pitchFamily="49" charset="0"/>
              </a:rPr>
              <a:t>FunctionName(</a:t>
            </a:r>
            <a:r>
              <a:rPr lang="en-US" altLang="en-US" sz="1400" dirty="0">
                <a:solidFill>
                  <a:srgbClr val="A31515"/>
                </a:solidFill>
                <a:latin typeface="Courier New" panose="02070309020205020404" pitchFamily="49" charset="0"/>
                <a:cs typeface="Courier New" panose="02070309020205020404" pitchFamily="49" charset="0"/>
              </a:rPr>
              <a:t>"TimerTriggerCSharp"</a:t>
            </a:r>
            <a:r>
              <a:rPr lang="en-US" altLang="en-US" sz="1400" dirty="0">
                <a:solidFill>
                  <a:srgbClr val="007D9A"/>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101FD"/>
                </a:solidFill>
                <a:latin typeface="Courier New" panose="02070309020205020404" pitchFamily="49" charset="0"/>
                <a:cs typeface="Courier New" panose="02070309020205020404" pitchFamily="49" charset="0"/>
              </a:rPr>
              <a:t>public</a:t>
            </a:r>
            <a:r>
              <a:rPr lang="en-US" altLang="en-US" sz="1400" dirty="0" smtClean="0">
                <a:solidFill>
                  <a:srgbClr val="000000"/>
                </a:solidFill>
                <a:latin typeface="Courier New" panose="02070309020205020404" pitchFamily="49" charset="0"/>
                <a:cs typeface="Courier New" panose="02070309020205020404" pitchFamily="49" charset="0"/>
              </a:rPr>
              <a:t> </a:t>
            </a:r>
            <a:r>
              <a:rPr lang="en-US" altLang="en-US" sz="1400" dirty="0">
                <a:solidFill>
                  <a:srgbClr val="0101FD"/>
                </a:solidFill>
                <a:latin typeface="Courier New" panose="02070309020205020404" pitchFamily="49" charset="0"/>
                <a:cs typeface="Courier New" panose="02070309020205020404" pitchFamily="49" charset="0"/>
              </a:rPr>
              <a:t>static</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a:solidFill>
                  <a:srgbClr val="0101FD"/>
                </a:solidFill>
                <a:latin typeface="Courier New" panose="02070309020205020404" pitchFamily="49" charset="0"/>
                <a:cs typeface="Courier New" panose="02070309020205020404" pitchFamily="49" charset="0"/>
              </a:rPr>
              <a:t>void</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a:solidFill>
                  <a:srgbClr val="007D9A"/>
                </a:solidFill>
                <a:latin typeface="Courier New" panose="02070309020205020404" pitchFamily="49" charset="0"/>
                <a:cs typeface="Courier New" panose="02070309020205020404" pitchFamily="49" charset="0"/>
              </a:rPr>
              <a:t>Run</a:t>
            </a:r>
            <a:r>
              <a:rPr lang="en-US" altLang="en-US" sz="1400" dirty="0">
                <a:solidFill>
                  <a:srgbClr val="000000"/>
                </a:solidFill>
                <a:latin typeface="Courier New" panose="02070309020205020404" pitchFamily="49" charset="0"/>
                <a:cs typeface="Courier New" panose="02070309020205020404" pitchFamily="49" charset="0"/>
              </a:rPr>
              <a:t>([TimerTrigger(</a:t>
            </a:r>
            <a:r>
              <a:rPr lang="en-US" altLang="en-US" sz="1400" dirty="0">
                <a:solidFill>
                  <a:srgbClr val="A31515"/>
                </a:solidFill>
                <a:latin typeface="Courier New" panose="02070309020205020404" pitchFamily="49" charset="0"/>
                <a:cs typeface="Courier New" panose="02070309020205020404" pitchFamily="49" charset="0"/>
              </a:rPr>
              <a:t>"0 */5 * * * *"</a:t>
            </a:r>
            <a:r>
              <a:rPr lang="en-US" altLang="en-US" sz="1400" dirty="0">
                <a:solidFill>
                  <a:srgbClr val="000000"/>
                </a:solidFill>
                <a:latin typeface="Courier New" panose="02070309020205020404" pitchFamily="49" charset="0"/>
                <a:cs typeface="Courier New" panose="02070309020205020404" pitchFamily="49" charset="0"/>
              </a:rPr>
              <a:t>)]TimerInfo myTimer, ILogger log)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101FD"/>
                </a:solidFill>
                <a:latin typeface="Courier New" panose="02070309020205020404" pitchFamily="49" charset="0"/>
                <a:cs typeface="Courier New" panose="02070309020205020404" pitchFamily="49" charset="0"/>
              </a:rPr>
              <a:t>if</a:t>
            </a:r>
            <a:r>
              <a:rPr lang="en-US" altLang="en-US" sz="1400" dirty="0" smtClean="0">
                <a:solidFill>
                  <a:srgbClr val="000000"/>
                </a:solidFill>
                <a:latin typeface="Courier New" panose="02070309020205020404" pitchFamily="49" charset="0"/>
                <a:cs typeface="Courier New" panose="02070309020205020404" pitchFamily="49" charset="0"/>
              </a:rPr>
              <a:t>(myTimer.IsPastDue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log.LogInformation</a:t>
            </a:r>
            <a:r>
              <a:rPr lang="en-US" altLang="en-US" sz="1400" dirty="0">
                <a:solidFill>
                  <a:srgbClr val="000000"/>
                </a:solidFill>
                <a:latin typeface="Courier New" panose="02070309020205020404" pitchFamily="49" charset="0"/>
                <a:cs typeface="Courier New" panose="02070309020205020404" pitchFamily="49" charset="0"/>
              </a:rPr>
              <a:t>(</a:t>
            </a:r>
            <a:r>
              <a:rPr lang="en-US" altLang="en-US" sz="1400" dirty="0">
                <a:solidFill>
                  <a:srgbClr val="A31515"/>
                </a:solidFill>
                <a:latin typeface="Courier New" panose="02070309020205020404" pitchFamily="49" charset="0"/>
                <a:cs typeface="Courier New" panose="02070309020205020404" pitchFamily="49" charset="0"/>
              </a:rPr>
              <a:t>"Timer is running late!"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log.LogInformation</a:t>
            </a:r>
            <a:r>
              <a:rPr lang="en-US" altLang="en-US" sz="1400" dirty="0">
                <a:solidFill>
                  <a:srgbClr val="000000"/>
                </a:solidFill>
                <a:latin typeface="Courier New" panose="02070309020205020404" pitchFamily="49" charset="0"/>
                <a:cs typeface="Courier New" panose="02070309020205020404" pitchFamily="49" charset="0"/>
              </a:rPr>
              <a:t>(</a:t>
            </a:r>
            <a:r>
              <a:rPr lang="en-US" altLang="en-US" sz="1400" dirty="0">
                <a:solidFill>
                  <a:srgbClr val="A31515"/>
                </a:solidFill>
                <a:latin typeface="Courier New" panose="02070309020205020404" pitchFamily="49" charset="0"/>
                <a:cs typeface="Courier New" panose="02070309020205020404" pitchFamily="49" charset="0"/>
              </a:rPr>
              <a:t>$"C# Timer trigger function executed at: {DateTime.Now}"</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a:t>
            </a:r>
            <a:r>
              <a:rPr lang="en-US" altLang="en-US" sz="1400" dirty="0" smtClean="0"/>
              <a:t> </a:t>
            </a:r>
            <a:br>
              <a:rPr lang="en-US" altLang="en-US" sz="1400" dirty="0" smtClean="0"/>
            </a:br>
            <a:endParaRPr lang="en-US" altLang="en-US" sz="1400" dirty="0" smtClean="0"/>
          </a:p>
          <a:p>
            <a:pPr marL="0" indent="0" eaLnBrk="0" fontAlgn="base" hangingPunct="0">
              <a:lnSpc>
                <a:spcPct val="100000"/>
              </a:lnSpc>
              <a:spcBef>
                <a:spcPct val="0"/>
              </a:spcBef>
              <a:spcAft>
                <a:spcPct val="0"/>
              </a:spcAft>
              <a:buNone/>
            </a:pPr>
            <a:r>
              <a:rPr lang="en-US" sz="1400" b="1" dirty="0" smtClean="0"/>
              <a:t>CRON</a:t>
            </a:r>
            <a:r>
              <a:rPr lang="en-US" sz="1400" dirty="0" smtClean="0"/>
              <a:t>: </a:t>
            </a:r>
            <a:br>
              <a:rPr lang="en-US" sz="1400" dirty="0" smtClean="0"/>
            </a:br>
            <a:r>
              <a:rPr lang="en-US" sz="1600" dirty="0" smtClean="0"/>
              <a:t>{</a:t>
            </a:r>
            <a:r>
              <a:rPr lang="en-US" sz="1600" dirty="0"/>
              <a:t>second} {minute} {hour} {day} {month} {day-of-week}</a:t>
            </a: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None/>
            </a:pPr>
            <a:r>
              <a:rPr lang="en-US" sz="1600" dirty="0" smtClean="0"/>
              <a:t/>
            </a:r>
            <a:br>
              <a:rPr lang="en-US" sz="1600" dirty="0" smtClean="0"/>
            </a:br>
            <a:r>
              <a:rPr lang="en-US" sz="1600" dirty="0" smtClean="0"/>
              <a:t>"schedule": "0 */5 * * * *", </a:t>
            </a:r>
            <a:br>
              <a:rPr lang="en-US" sz="1600" dirty="0" smtClean="0"/>
            </a:br>
            <a:r>
              <a:rPr lang="en-US" sz="1600" dirty="0" smtClean="0"/>
              <a:t>"name": "myTimer", </a:t>
            </a:r>
            <a:br>
              <a:rPr lang="en-US" sz="1600" dirty="0" smtClean="0"/>
            </a:br>
            <a:r>
              <a:rPr lang="en-US" sz="1600" dirty="0" smtClean="0"/>
              <a:t>"type": "timerTrigger", </a:t>
            </a:r>
            <a:br>
              <a:rPr lang="en-US" sz="1600" dirty="0" smtClean="0"/>
            </a:br>
            <a:r>
              <a:rPr lang="en-US" sz="1600" dirty="0" smtClean="0"/>
              <a:t>"direction": "in"</a:t>
            </a:r>
            <a:endParaRPr lang="en-US" dirty="0"/>
          </a:p>
        </p:txBody>
      </p:sp>
      <p:sp>
        <p:nvSpPr>
          <p:cNvPr id="3" name="Title 2"/>
          <p:cNvSpPr>
            <a:spLocks noGrp="1"/>
          </p:cNvSpPr>
          <p:nvPr>
            <p:ph type="title"/>
          </p:nvPr>
        </p:nvSpPr>
        <p:spPr/>
        <p:txBody>
          <a:bodyPr/>
          <a:lstStyle/>
          <a:p>
            <a:r>
              <a:rPr lang="en-US" dirty="0" smtClean="0"/>
              <a:t>TimeTrigger – running Scheduled tasks</a:t>
            </a:r>
            <a:endParaRPr lang="en-US" dirty="0"/>
          </a:p>
        </p:txBody>
      </p:sp>
    </p:spTree>
    <p:extLst>
      <p:ext uri="{BB962C8B-B14F-4D97-AF65-F5344CB8AC3E}">
        <p14:creationId xmlns:p14="http://schemas.microsoft.com/office/powerpoint/2010/main" val="332583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55000" lnSpcReduction="20000"/>
          </a:bodyPr>
          <a:lstStyle/>
          <a:p>
            <a:pPr algn="l"/>
            <a:r>
              <a:rPr lang="en-US" sz="12800" dirty="0"/>
              <a:t>Task </a:t>
            </a:r>
            <a:r>
              <a:rPr lang="en-US" sz="12800" dirty="0" smtClean="0"/>
              <a:t>3:</a:t>
            </a:r>
            <a:endParaRPr lang="en-US" sz="12800" dirty="0"/>
          </a:p>
          <a:p>
            <a:pPr algn="l"/>
            <a:r>
              <a:rPr lang="en-US" sz="7300" dirty="0"/>
              <a:t>Send me a DM at Workplace describing what </a:t>
            </a:r>
            <a:r>
              <a:rPr lang="en-US" sz="7300" dirty="0" smtClean="0"/>
              <a:t>a durable function is and two </a:t>
            </a:r>
            <a:r>
              <a:rPr lang="en-US" sz="7300" dirty="0"/>
              <a:t>Durable Functions </a:t>
            </a:r>
            <a:r>
              <a:rPr lang="en-US" sz="7300" dirty="0" smtClean="0"/>
              <a:t>patterns.</a:t>
            </a:r>
            <a:endParaRPr lang="en-US" sz="7300" dirty="0"/>
          </a:p>
          <a:p>
            <a:pPr algn="l"/>
            <a:endParaRPr lang="en-US" dirty="0"/>
          </a:p>
          <a:p>
            <a:pPr algn="l"/>
            <a:r>
              <a:rPr lang="en-US" b="0" dirty="0"/>
              <a:t/>
            </a:r>
            <a:br>
              <a:rPr lang="en-US" b="0" dirty="0"/>
            </a:br>
            <a:endParaRPr lang="en-US" dirty="0"/>
          </a:p>
        </p:txBody>
      </p:sp>
    </p:spTree>
    <p:extLst>
      <p:ext uri="{BB962C8B-B14F-4D97-AF65-F5344CB8AC3E}">
        <p14:creationId xmlns:p14="http://schemas.microsoft.com/office/powerpoint/2010/main" val="121125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Create </a:t>
            </a:r>
            <a:r>
              <a:rPr lang="en-US" dirty="0"/>
              <a:t>Azure App Service Mobile </a:t>
            </a:r>
            <a:r>
              <a:rPr lang="en-US" dirty="0" smtClean="0"/>
              <a:t>apps</a:t>
            </a:r>
            <a:endParaRPr lang="en-US" dirty="0"/>
          </a:p>
        </p:txBody>
      </p:sp>
    </p:spTree>
    <p:extLst>
      <p:ext uri="{BB962C8B-B14F-4D97-AF65-F5344CB8AC3E}">
        <p14:creationId xmlns:p14="http://schemas.microsoft.com/office/powerpoint/2010/main" val="307942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en-US" b="1" dirty="0" smtClean="0"/>
              <a:t>Build </a:t>
            </a:r>
            <a:r>
              <a:rPr lang="en-US" b="1" dirty="0"/>
              <a:t>native and cross-platform apps: </a:t>
            </a:r>
            <a:r>
              <a:rPr lang="en-US" dirty="0"/>
              <a:t>Whether you're building native iOS, Android, and Windows apps or cross-platform </a:t>
            </a:r>
            <a:r>
              <a:rPr lang="en-US" dirty="0" err="1"/>
              <a:t>Xamarin</a:t>
            </a:r>
            <a:r>
              <a:rPr lang="en-US" dirty="0"/>
              <a:t> or Cordova (</a:t>
            </a:r>
            <a:r>
              <a:rPr lang="en-US" dirty="0" err="1"/>
              <a:t>PhoneGap</a:t>
            </a:r>
            <a:r>
              <a:rPr lang="en-US" dirty="0"/>
              <a:t>) apps, you can take advantage of App Service by using native SDKs. </a:t>
            </a:r>
            <a:endParaRPr lang="en-US" dirty="0" smtClean="0"/>
          </a:p>
          <a:p>
            <a:r>
              <a:rPr lang="en-US" b="1" dirty="0" smtClean="0"/>
              <a:t>Connect </a:t>
            </a:r>
            <a:r>
              <a:rPr lang="en-US" b="1" dirty="0"/>
              <a:t>to your enterprise systems: </a:t>
            </a:r>
            <a:r>
              <a:rPr lang="en-US" dirty="0"/>
              <a:t>With the Mobile Apps feature, you can add corporate sign-in in minutes, and connect to your enterprise on-premises or cloud resources. </a:t>
            </a:r>
            <a:endParaRPr lang="en-US" dirty="0" smtClean="0"/>
          </a:p>
          <a:p>
            <a:r>
              <a:rPr lang="en-US" b="1" dirty="0" smtClean="0"/>
              <a:t>Build </a:t>
            </a:r>
            <a:r>
              <a:rPr lang="en-US" b="1" dirty="0"/>
              <a:t>offline-ready apps with data sync: </a:t>
            </a:r>
            <a:r>
              <a:rPr lang="en-US" dirty="0"/>
              <a:t>Make your mobile workforce more productive by building apps that work offline, and use Mobile Apps to sync data in the background when connectivity is present with any of your enterprise data sources or software as a service (SaaS) APIs. </a:t>
            </a:r>
            <a:endParaRPr lang="en-US" dirty="0" smtClean="0"/>
          </a:p>
          <a:p>
            <a:r>
              <a:rPr lang="en-US" b="1" dirty="0" smtClean="0"/>
              <a:t>Push </a:t>
            </a:r>
            <a:r>
              <a:rPr lang="en-US" b="1" dirty="0"/>
              <a:t>notifications to millions in seconds: </a:t>
            </a:r>
            <a:r>
              <a:rPr lang="en-US" dirty="0"/>
              <a:t>Engage your customers with instant push notifications on any device, personalized to their needs, and sent when the time is right.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a:t>
            </a:r>
            <a:r>
              <a:rPr lang="en-US" dirty="0" smtClean="0"/>
              <a:t>Mobile </a:t>
            </a:r>
            <a:r>
              <a:rPr lang="en-US" dirty="0" smtClean="0"/>
              <a:t>Apps</a:t>
            </a:r>
            <a:endParaRPr lang="en-US" dirty="0"/>
          </a:p>
        </p:txBody>
      </p:sp>
    </p:spTree>
    <p:extLst>
      <p:ext uri="{BB962C8B-B14F-4D97-AF65-F5344CB8AC3E}">
        <p14:creationId xmlns:p14="http://schemas.microsoft.com/office/powerpoint/2010/main" val="1463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following features are important to cloud-enabled mobile development: </a:t>
            </a:r>
            <a:r>
              <a:rPr lang="en-US" dirty="0" smtClean="0"/>
              <a:t/>
            </a:r>
            <a:br>
              <a:rPr lang="en-US" dirty="0" smtClean="0"/>
            </a:br>
            <a:endParaRPr lang="en-US" dirty="0" smtClean="0"/>
          </a:p>
          <a:p>
            <a:r>
              <a:rPr lang="en-US" b="1" dirty="0" smtClean="0"/>
              <a:t>Authentication </a:t>
            </a:r>
            <a:r>
              <a:rPr lang="en-US" b="1" dirty="0"/>
              <a:t>and authorization</a:t>
            </a:r>
            <a:r>
              <a:rPr lang="en-US" dirty="0"/>
              <a:t>: Support for identity providers, including Azure Active Directory for enterprise authentication, plus social providers such as Facebook, Google, Twitter, and Microsoft accounts. Mobile Apps offers an OAuth 2.0 service for each provider. You can also integrate the SDK for the identity provider for provider-specific functionality. </a:t>
            </a:r>
            <a:endParaRPr lang="en-US" dirty="0" smtClean="0"/>
          </a:p>
          <a:p>
            <a:r>
              <a:rPr lang="en-US" b="1" dirty="0" smtClean="0"/>
              <a:t>Data </a:t>
            </a:r>
            <a:r>
              <a:rPr lang="en-US" b="1" dirty="0"/>
              <a:t>access</a:t>
            </a:r>
            <a:r>
              <a:rPr lang="en-US" dirty="0"/>
              <a:t>: Mobile Apps provides a mobile-friendly OData v3 data source that's linked to Azure SQL Database or an on-premises SQL server. Because this service can be based on Entity Framework, you can easily integrate with other NoSQL and SQL data providers, including Azure Table storage, MongoDB, Azure Cosmos DB, and SaaS API providers such as Office 365 and Salesforce.com. </a:t>
            </a:r>
            <a:endParaRPr lang="en-US" dirty="0" smtClean="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Mobile Apps Features</a:t>
            </a:r>
            <a:endParaRPr lang="en-US" dirty="0"/>
          </a:p>
        </p:txBody>
      </p:sp>
    </p:spTree>
    <p:extLst>
      <p:ext uri="{BB962C8B-B14F-4D97-AF65-F5344CB8AC3E}">
        <p14:creationId xmlns:p14="http://schemas.microsoft.com/office/powerpoint/2010/main" val="6828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following features are important to cloud-enabled mobile development: </a:t>
            </a:r>
            <a:r>
              <a:rPr lang="en-US" dirty="0" smtClean="0"/>
              <a:t/>
            </a:r>
            <a:br>
              <a:rPr lang="en-US" dirty="0" smtClean="0"/>
            </a:br>
            <a:endParaRPr lang="en-US" dirty="0" smtClean="0"/>
          </a:p>
          <a:p>
            <a:r>
              <a:rPr lang="en-US" b="1" dirty="0" smtClean="0"/>
              <a:t>Offline </a:t>
            </a:r>
            <a:r>
              <a:rPr lang="en-US" b="1" dirty="0"/>
              <a:t>sync: </a:t>
            </a:r>
            <a:r>
              <a:rPr lang="en-US" dirty="0"/>
              <a:t>The client SDKs make it easy to build robust and responsive mobile applications that operate with an offline dataset. You can sync this dataset automatically with the back-end data, including conflict-resolution support. </a:t>
            </a:r>
            <a:endParaRPr lang="en-US" dirty="0" smtClean="0"/>
          </a:p>
          <a:p>
            <a:r>
              <a:rPr lang="en-US" b="1" dirty="0" smtClean="0"/>
              <a:t>Push </a:t>
            </a:r>
            <a:r>
              <a:rPr lang="en-US" b="1" dirty="0"/>
              <a:t>notifications</a:t>
            </a:r>
            <a:r>
              <a:rPr lang="en-US" dirty="0"/>
              <a:t>: The client SDKs integrate seamlessly with the registration capabilities of Azure Notification Hubs, so you can send push notifications to millions of users simultaneously. </a:t>
            </a:r>
            <a:endParaRPr lang="en-US" dirty="0" smtClean="0"/>
          </a:p>
          <a:p>
            <a:r>
              <a:rPr lang="en-US" b="1" dirty="0" smtClean="0"/>
              <a:t>Client </a:t>
            </a:r>
            <a:r>
              <a:rPr lang="en-US" b="1" dirty="0"/>
              <a:t>SDKs</a:t>
            </a:r>
            <a:r>
              <a:rPr lang="en-US" dirty="0"/>
              <a:t>: There is a complete set of client SDKs that cover native development (iOS, Android, and Windows), cross-platform development (</a:t>
            </a:r>
            <a:r>
              <a:rPr lang="en-US" dirty="0" err="1"/>
              <a:t>Xamarin.iOS</a:t>
            </a:r>
            <a:r>
              <a:rPr lang="en-US" dirty="0"/>
              <a:t> and </a:t>
            </a:r>
            <a:r>
              <a:rPr lang="en-US" dirty="0" err="1"/>
              <a:t>Xamarin.Android</a:t>
            </a:r>
            <a:r>
              <a:rPr lang="en-US" dirty="0"/>
              <a:t>, </a:t>
            </a:r>
            <a:r>
              <a:rPr lang="en-US" dirty="0" err="1"/>
              <a:t>Xamarin.Forms</a:t>
            </a:r>
            <a:r>
              <a:rPr lang="en-US" dirty="0"/>
              <a:t>), and hybrid application development (Apache Cordova). Each client SDK is available with an MIT license and is open-source.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Mobile Apps Features</a:t>
            </a:r>
            <a:endParaRPr lang="en-US" dirty="0"/>
          </a:p>
        </p:txBody>
      </p:sp>
    </p:spTree>
    <p:extLst>
      <p:ext uri="{BB962C8B-B14F-4D97-AF65-F5344CB8AC3E}">
        <p14:creationId xmlns:p14="http://schemas.microsoft.com/office/powerpoint/2010/main" val="136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3171378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Create</a:t>
            </a:r>
            <a:r>
              <a:rPr lang="nb-NO" dirty="0" smtClean="0"/>
              <a:t> a </a:t>
            </a:r>
            <a:r>
              <a:rPr lang="nb-NO" dirty="0" err="1" smtClean="0"/>
              <a:t>cloud-based</a:t>
            </a:r>
            <a:r>
              <a:rPr lang="nb-NO" dirty="0" smtClean="0"/>
              <a:t> </a:t>
            </a:r>
            <a:r>
              <a:rPr lang="nb-NO" dirty="0" err="1" smtClean="0"/>
              <a:t>backend</a:t>
            </a:r>
            <a:r>
              <a:rPr lang="nb-NO" dirty="0" smtClean="0"/>
              <a:t> service to a Universal Windows Platform (UWP) </a:t>
            </a:r>
            <a:r>
              <a:rPr lang="nb-NO" dirty="0" err="1" smtClean="0"/>
              <a:t>app</a:t>
            </a:r>
            <a:r>
              <a:rPr lang="nb-NO" dirty="0" smtClean="0"/>
              <a:t> by </a:t>
            </a:r>
            <a:r>
              <a:rPr lang="nb-NO" dirty="0" err="1" smtClean="0"/>
              <a:t>using</a:t>
            </a:r>
            <a:r>
              <a:rPr lang="nb-NO" dirty="0" smtClean="0"/>
              <a:t> an </a:t>
            </a:r>
            <a:r>
              <a:rPr lang="nb-NO" dirty="0" err="1" smtClean="0"/>
              <a:t>Azure</a:t>
            </a:r>
            <a:r>
              <a:rPr lang="nb-NO" dirty="0" smtClean="0"/>
              <a:t> mobile </a:t>
            </a:r>
            <a:r>
              <a:rPr lang="nb-NO" dirty="0" err="1" smtClean="0"/>
              <a:t>app</a:t>
            </a:r>
            <a:r>
              <a:rPr lang="nb-NO" dirty="0" smtClean="0"/>
              <a:t> </a:t>
            </a:r>
            <a:r>
              <a:rPr lang="nb-NO" dirty="0" err="1" smtClean="0"/>
              <a:t>backend</a:t>
            </a:r>
            <a:r>
              <a:rPr lang="nb-NO" dirty="0" smtClean="0"/>
              <a:t>. The </a:t>
            </a:r>
            <a:r>
              <a:rPr lang="nb-NO" dirty="0" err="1" smtClean="0"/>
              <a:t>steps</a:t>
            </a:r>
            <a:r>
              <a:rPr lang="nb-NO" dirty="0" smtClean="0"/>
              <a:t> for </a:t>
            </a:r>
            <a:r>
              <a:rPr lang="nb-NO" dirty="0" err="1" smtClean="0"/>
              <a:t>creating</a:t>
            </a:r>
            <a:r>
              <a:rPr lang="nb-NO" dirty="0" smtClean="0"/>
              <a:t> a mobile </a:t>
            </a:r>
            <a:r>
              <a:rPr lang="nb-NO" dirty="0" err="1" smtClean="0"/>
              <a:t>app</a:t>
            </a:r>
            <a:r>
              <a:rPr lang="nb-NO" dirty="0" smtClean="0"/>
              <a:t> for </a:t>
            </a:r>
            <a:r>
              <a:rPr lang="nb-NO" dirty="0" err="1" smtClean="0"/>
              <a:t>any</a:t>
            </a:r>
            <a:r>
              <a:rPr lang="nb-NO" dirty="0" smtClean="0"/>
              <a:t> </a:t>
            </a:r>
            <a:r>
              <a:rPr lang="nb-NO" dirty="0" err="1" smtClean="0"/>
              <a:t>platform</a:t>
            </a:r>
            <a:r>
              <a:rPr lang="nb-NO" dirty="0" smtClean="0"/>
              <a:t> </a:t>
            </a:r>
            <a:r>
              <a:rPr lang="nb-NO" dirty="0" err="1" smtClean="0"/>
              <a:t>follow</a:t>
            </a:r>
            <a:r>
              <a:rPr lang="nb-NO" dirty="0" smtClean="0"/>
              <a:t> a </a:t>
            </a:r>
            <a:r>
              <a:rPr lang="nb-NO" dirty="0" err="1" smtClean="0"/>
              <a:t>similar</a:t>
            </a:r>
            <a:r>
              <a:rPr lang="nb-NO" dirty="0" smtClean="0"/>
              <a:t> </a:t>
            </a:r>
            <a:r>
              <a:rPr lang="nb-NO" dirty="0" err="1" smtClean="0"/>
              <a:t>pattern</a:t>
            </a:r>
            <a:r>
              <a:rPr lang="nb-NO" dirty="0" smtClean="0"/>
              <a:t>:</a:t>
            </a:r>
            <a:br>
              <a:rPr lang="nb-NO" dirty="0" smtClean="0"/>
            </a:br>
            <a:endParaRPr lang="nb-NO" dirty="0" smtClean="0"/>
          </a:p>
          <a:p>
            <a:pPr marL="914400" lvl="1" indent="-457200">
              <a:buFont typeface="+mj-lt"/>
              <a:buAutoNum type="arabicPeriod"/>
            </a:pPr>
            <a:r>
              <a:rPr lang="nb-NO" b="1" dirty="0" err="1" smtClean="0"/>
              <a:t>Create</a:t>
            </a:r>
            <a:r>
              <a:rPr lang="nb-NO" b="1" dirty="0" smtClean="0"/>
              <a:t> a </a:t>
            </a:r>
            <a:r>
              <a:rPr lang="nb-NO" b="1" dirty="0" err="1" smtClean="0"/>
              <a:t>new</a:t>
            </a:r>
            <a:r>
              <a:rPr lang="nb-NO" b="1" dirty="0" smtClean="0"/>
              <a:t> </a:t>
            </a:r>
            <a:r>
              <a:rPr lang="nb-NO" b="1" dirty="0" err="1" smtClean="0"/>
              <a:t>Azure</a:t>
            </a:r>
            <a:r>
              <a:rPr lang="nb-NO" b="1" dirty="0" smtClean="0"/>
              <a:t> Mobile </a:t>
            </a:r>
            <a:r>
              <a:rPr lang="nb-NO" b="1" dirty="0" err="1" smtClean="0"/>
              <a:t>app</a:t>
            </a:r>
            <a:r>
              <a:rPr lang="nb-NO" b="1" dirty="0" smtClean="0"/>
              <a:t> </a:t>
            </a:r>
            <a:r>
              <a:rPr lang="nb-NO" b="1" dirty="0" err="1" smtClean="0"/>
              <a:t>backend</a:t>
            </a:r>
            <a:r>
              <a:rPr lang="nb-NO" b="1" dirty="0" smtClean="0"/>
              <a:t> </a:t>
            </a:r>
            <a:br>
              <a:rPr lang="nb-NO" b="1" dirty="0" smtClean="0"/>
            </a:br>
            <a:r>
              <a:rPr lang="nb-NO" i="1" dirty="0" smtClean="0"/>
              <a:t>(</a:t>
            </a:r>
            <a:r>
              <a:rPr lang="nb-NO" i="1" dirty="0" err="1" smtClean="0"/>
              <a:t>search</a:t>
            </a:r>
            <a:r>
              <a:rPr lang="nb-NO" i="1" dirty="0" smtClean="0"/>
              <a:t> for «mobile </a:t>
            </a:r>
            <a:r>
              <a:rPr lang="nb-NO" i="1" dirty="0" err="1" smtClean="0"/>
              <a:t>app</a:t>
            </a:r>
            <a:r>
              <a:rPr lang="nb-NO" i="1" dirty="0" smtClean="0"/>
              <a:t> </a:t>
            </a:r>
            <a:r>
              <a:rPr lang="nb-NO" i="1" dirty="0" err="1" smtClean="0"/>
              <a:t>quickstart</a:t>
            </a:r>
            <a:r>
              <a:rPr lang="nb-NO" i="1" dirty="0" smtClean="0"/>
              <a:t>» in </a:t>
            </a:r>
            <a:r>
              <a:rPr lang="nb-NO" i="1" dirty="0" err="1" smtClean="0"/>
              <a:t>the</a:t>
            </a:r>
            <a:r>
              <a:rPr lang="nb-NO" i="1" dirty="0" smtClean="0"/>
              <a:t> </a:t>
            </a:r>
            <a:r>
              <a:rPr lang="nb-NO" i="1" dirty="0" err="1" smtClean="0"/>
              <a:t>Azure</a:t>
            </a:r>
            <a:r>
              <a:rPr lang="nb-NO" i="1" dirty="0" smtClean="0"/>
              <a:t> Portal)</a:t>
            </a:r>
          </a:p>
          <a:p>
            <a:pPr marL="914400" lvl="1" indent="-457200">
              <a:buFont typeface="+mj-lt"/>
              <a:buAutoNum type="arabicPeriod"/>
            </a:pPr>
            <a:r>
              <a:rPr lang="nb-NO" b="1" dirty="0" err="1" smtClean="0"/>
              <a:t>Configure</a:t>
            </a:r>
            <a:r>
              <a:rPr lang="nb-NO" b="1" dirty="0" smtClean="0"/>
              <a:t> </a:t>
            </a:r>
            <a:r>
              <a:rPr lang="nb-NO" b="1" dirty="0" err="1" smtClean="0"/>
              <a:t>the</a:t>
            </a:r>
            <a:r>
              <a:rPr lang="nb-NO" b="1" dirty="0" smtClean="0"/>
              <a:t> server </a:t>
            </a:r>
            <a:r>
              <a:rPr lang="nb-NO" b="1" dirty="0" err="1" smtClean="0"/>
              <a:t>project</a:t>
            </a:r>
            <a:r>
              <a:rPr lang="nb-NO" b="1" dirty="0" smtClean="0"/>
              <a:t> and </a:t>
            </a:r>
            <a:r>
              <a:rPr lang="nb-NO" b="1" dirty="0" err="1" smtClean="0"/>
              <a:t>connect</a:t>
            </a:r>
            <a:r>
              <a:rPr lang="nb-NO" b="1" dirty="0" smtClean="0"/>
              <a:t> to a </a:t>
            </a:r>
            <a:r>
              <a:rPr lang="nb-NO" b="1" dirty="0" err="1" smtClean="0"/>
              <a:t>databasse</a:t>
            </a:r>
            <a:r>
              <a:rPr lang="nb-NO" b="1" dirty="0"/>
              <a:t/>
            </a:r>
            <a:br>
              <a:rPr lang="nb-NO" b="1" dirty="0"/>
            </a:br>
            <a:r>
              <a:rPr lang="nb-NO" i="1" dirty="0" smtClean="0"/>
              <a:t>(</a:t>
            </a:r>
            <a:r>
              <a:rPr lang="nb-NO" i="1" dirty="0" err="1" smtClean="0"/>
              <a:t>select</a:t>
            </a:r>
            <a:r>
              <a:rPr lang="nb-NO" i="1" dirty="0" smtClean="0"/>
              <a:t> </a:t>
            </a:r>
            <a:r>
              <a:rPr lang="nb-NO" i="1" dirty="0" err="1" smtClean="0"/>
              <a:t>your</a:t>
            </a:r>
            <a:r>
              <a:rPr lang="nb-NO" i="1" dirty="0" smtClean="0"/>
              <a:t> </a:t>
            </a:r>
            <a:r>
              <a:rPr lang="nb-NO" i="1" dirty="0" err="1" smtClean="0"/>
              <a:t>created</a:t>
            </a:r>
            <a:r>
              <a:rPr lang="nb-NO" i="1" dirty="0" smtClean="0"/>
              <a:t> mobile </a:t>
            </a:r>
            <a:r>
              <a:rPr lang="nb-NO" i="1" dirty="0" err="1" smtClean="0"/>
              <a:t>backend</a:t>
            </a:r>
            <a:r>
              <a:rPr lang="nb-NO" i="1" dirty="0" smtClean="0"/>
              <a:t>, </a:t>
            </a:r>
            <a:r>
              <a:rPr lang="nb-NO" i="1" dirty="0" err="1" smtClean="0"/>
              <a:t>select</a:t>
            </a:r>
            <a:r>
              <a:rPr lang="nb-NO" i="1" dirty="0" smtClean="0"/>
              <a:t> </a:t>
            </a:r>
            <a:r>
              <a:rPr lang="nb-NO" i="1" dirty="0" err="1" smtClean="0"/>
              <a:t>Quickstart</a:t>
            </a:r>
            <a:r>
              <a:rPr lang="nb-NO" i="1" dirty="0" smtClean="0"/>
              <a:t> – </a:t>
            </a:r>
            <a:r>
              <a:rPr lang="nb-NO" i="1" dirty="0" err="1" smtClean="0"/>
              <a:t>select</a:t>
            </a:r>
            <a:r>
              <a:rPr lang="nb-NO" i="1" dirty="0" smtClean="0"/>
              <a:t> a node.js </a:t>
            </a:r>
            <a:r>
              <a:rPr lang="nb-NO" i="1" dirty="0" err="1" smtClean="0"/>
              <a:t>backend</a:t>
            </a:r>
            <a:r>
              <a:rPr lang="nb-NO" i="1" dirty="0" smtClean="0"/>
              <a:t>)</a:t>
            </a:r>
            <a:endParaRPr lang="nb-NO" b="1" dirty="0" smtClean="0"/>
          </a:p>
          <a:p>
            <a:pPr marL="914400" lvl="1" indent="-457200">
              <a:buFont typeface="+mj-lt"/>
              <a:buAutoNum type="arabicPeriod"/>
            </a:pPr>
            <a:r>
              <a:rPr lang="nb-NO" b="1" dirty="0" smtClean="0"/>
              <a:t>Run and </a:t>
            </a:r>
            <a:r>
              <a:rPr lang="nb-NO" b="1" dirty="0" err="1" smtClean="0"/>
              <a:t>deploy</a:t>
            </a:r>
            <a:r>
              <a:rPr lang="nb-NO" b="1" dirty="0" smtClean="0"/>
              <a:t> </a:t>
            </a:r>
            <a:r>
              <a:rPr lang="nb-NO" b="1" dirty="0" err="1" smtClean="0"/>
              <a:t>the</a:t>
            </a:r>
            <a:r>
              <a:rPr lang="nb-NO" b="1" dirty="0" smtClean="0"/>
              <a:t> </a:t>
            </a:r>
            <a:r>
              <a:rPr lang="nb-NO" b="1" dirty="0" err="1" smtClean="0"/>
              <a:t>app</a:t>
            </a:r>
            <a:r>
              <a:rPr lang="nb-NO" b="1" dirty="0" smtClean="0"/>
              <a:t/>
            </a:r>
            <a:br>
              <a:rPr lang="nb-NO" b="1" dirty="0" smtClean="0"/>
            </a:br>
            <a:r>
              <a:rPr lang="nb-NO" i="1" dirty="0" smtClean="0"/>
              <a:t>(</a:t>
            </a:r>
            <a:r>
              <a:rPr lang="nb-NO" i="1" dirty="0" err="1" smtClean="0"/>
              <a:t>select</a:t>
            </a:r>
            <a:r>
              <a:rPr lang="nb-NO" i="1" dirty="0" smtClean="0"/>
              <a:t> «</a:t>
            </a:r>
            <a:r>
              <a:rPr lang="nb-NO" i="1" dirty="0" err="1" smtClean="0"/>
              <a:t>create</a:t>
            </a:r>
            <a:r>
              <a:rPr lang="nb-NO" i="1" dirty="0" smtClean="0"/>
              <a:t> </a:t>
            </a:r>
            <a:r>
              <a:rPr lang="nb-NO" i="1" dirty="0" err="1" smtClean="0"/>
              <a:t>new</a:t>
            </a:r>
            <a:r>
              <a:rPr lang="nb-NO" i="1" dirty="0" smtClean="0"/>
              <a:t> </a:t>
            </a:r>
            <a:r>
              <a:rPr lang="nb-NO" i="1" dirty="0" err="1" smtClean="0"/>
              <a:t>app</a:t>
            </a:r>
            <a:r>
              <a:rPr lang="nb-NO" i="1" dirty="0" smtClean="0"/>
              <a:t>» -&gt; «</a:t>
            </a:r>
            <a:r>
              <a:rPr lang="nb-NO" i="1" dirty="0" err="1" smtClean="0"/>
              <a:t>download</a:t>
            </a:r>
            <a:r>
              <a:rPr lang="nb-NO" i="1" dirty="0" smtClean="0"/>
              <a:t>» in </a:t>
            </a:r>
            <a:r>
              <a:rPr lang="nb-NO" i="1" dirty="0" err="1" smtClean="0"/>
              <a:t>your</a:t>
            </a:r>
            <a:r>
              <a:rPr lang="nb-NO" i="1" dirty="0" smtClean="0"/>
              <a:t> </a:t>
            </a:r>
            <a:r>
              <a:rPr lang="nb-NO" i="1" dirty="0" err="1" smtClean="0"/>
              <a:t>config</a:t>
            </a:r>
            <a:r>
              <a:rPr lang="nb-NO" i="1" dirty="0" smtClean="0"/>
              <a:t>-panel)</a:t>
            </a:r>
          </a:p>
          <a:p>
            <a:pPr marL="914400" lvl="1" indent="-457200">
              <a:buFont typeface="+mj-lt"/>
              <a:buAutoNum type="arabicPeriod"/>
            </a:pPr>
            <a:endParaRPr lang="nb-NO" b="1" dirty="0"/>
          </a:p>
          <a:p>
            <a:pPr marL="0" indent="0">
              <a:buNone/>
            </a:pPr>
            <a:endParaRPr lang="nb-NO" b="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a:t>
            </a:r>
            <a:r>
              <a:rPr lang="en-US" dirty="0" smtClean="0"/>
              <a:t>Create a mobile app</a:t>
            </a:r>
            <a:endParaRPr lang="en-US" dirty="0"/>
          </a:p>
        </p:txBody>
      </p:sp>
    </p:spTree>
    <p:extLst>
      <p:ext uri="{BB962C8B-B14F-4D97-AF65-F5344CB8AC3E}">
        <p14:creationId xmlns:p14="http://schemas.microsoft.com/office/powerpoint/2010/main" val="33148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steps for enabling push notifications follow a similar pattern for whichever platform you are targeting</a:t>
            </a:r>
            <a:r>
              <a:rPr lang="nb-NO" dirty="0" smtClean="0"/>
              <a:t>:</a:t>
            </a:r>
            <a:br>
              <a:rPr lang="nb-NO" dirty="0" smtClean="0"/>
            </a:br>
            <a:endParaRPr lang="nb-NO" dirty="0" smtClean="0"/>
          </a:p>
          <a:p>
            <a:pPr marL="914400" lvl="1" indent="-457200">
              <a:buFont typeface="+mj-lt"/>
              <a:buAutoNum type="arabicPeriod"/>
            </a:pPr>
            <a:r>
              <a:rPr lang="nb-NO" b="1" dirty="0" err="1"/>
              <a:t>Configure</a:t>
            </a:r>
            <a:r>
              <a:rPr lang="nb-NO" b="1" dirty="0"/>
              <a:t> a Notification </a:t>
            </a:r>
            <a:r>
              <a:rPr lang="nb-NO" b="1" dirty="0" err="1"/>
              <a:t>Hub</a:t>
            </a:r>
            <a:r>
              <a:rPr lang="nb-NO" b="1" dirty="0"/>
              <a:t> </a:t>
            </a:r>
          </a:p>
          <a:p>
            <a:pPr marL="914400" lvl="1" indent="-457200">
              <a:buFont typeface="+mj-lt"/>
              <a:buAutoNum type="arabicPeriod"/>
            </a:pPr>
            <a:r>
              <a:rPr lang="en-US" b="1" dirty="0"/>
              <a:t>Register your app for push notifications </a:t>
            </a:r>
            <a:endParaRPr lang="en-US" b="1" dirty="0" smtClean="0"/>
          </a:p>
          <a:p>
            <a:pPr marL="914400" lvl="1" indent="-457200">
              <a:buFont typeface="+mj-lt"/>
              <a:buAutoNum type="arabicPeriod"/>
            </a:pPr>
            <a:r>
              <a:rPr lang="en-US" b="1" dirty="0"/>
              <a:t>Configure the back end to send push notifications </a:t>
            </a:r>
            <a:endParaRPr lang="en-US" b="1" dirty="0" smtClean="0"/>
          </a:p>
          <a:p>
            <a:pPr marL="914400" lvl="1" indent="-457200">
              <a:buFont typeface="+mj-lt"/>
              <a:buAutoNum type="arabicPeriod"/>
            </a:pPr>
            <a:r>
              <a:rPr lang="en-US" b="1" dirty="0"/>
              <a:t>Update the server to send push </a:t>
            </a:r>
            <a:r>
              <a:rPr lang="en-US" b="1" dirty="0" smtClean="0"/>
              <a:t>notifications</a:t>
            </a:r>
          </a:p>
          <a:p>
            <a:pPr marL="914400" lvl="1" indent="-457200">
              <a:buFont typeface="+mj-lt"/>
              <a:buAutoNum type="arabicPeriod"/>
            </a:pPr>
            <a:r>
              <a:rPr lang="en-US" b="1" dirty="0"/>
              <a:t>Add push notifications to your </a:t>
            </a:r>
            <a:r>
              <a:rPr lang="en-US" b="1" dirty="0" smtClean="0"/>
              <a:t>app</a:t>
            </a:r>
          </a:p>
          <a:p>
            <a:pPr marL="457200" lvl="1" indent="0">
              <a:buNone/>
            </a:pPr>
            <a:endParaRPr lang="nb-NO" b="1" dirty="0" smtClean="0"/>
          </a:p>
          <a:p>
            <a:pPr marL="457200" lvl="1" indent="0">
              <a:buNone/>
            </a:pPr>
            <a:r>
              <a:rPr lang="nb-NO" i="1" dirty="0" err="1" smtClean="0"/>
              <a:t>Step-by-step</a:t>
            </a:r>
            <a:r>
              <a:rPr lang="nb-NO" i="1" dirty="0" smtClean="0"/>
              <a:t> </a:t>
            </a:r>
            <a:r>
              <a:rPr lang="nb-NO" i="1" dirty="0" err="1" smtClean="0"/>
              <a:t>tutorial</a:t>
            </a:r>
            <a:r>
              <a:rPr lang="nb-NO" i="1" dirty="0" smtClean="0"/>
              <a:t> </a:t>
            </a:r>
            <a:r>
              <a:rPr lang="nb-NO" i="1" dirty="0" err="1" smtClean="0"/>
              <a:t>can</a:t>
            </a:r>
            <a:r>
              <a:rPr lang="nb-NO" i="1" dirty="0" smtClean="0"/>
              <a:t> be </a:t>
            </a:r>
            <a:r>
              <a:rPr lang="nb-NO" i="1" dirty="0" err="1" smtClean="0"/>
              <a:t>found</a:t>
            </a:r>
            <a:r>
              <a:rPr lang="nb-NO" i="1" dirty="0" smtClean="0"/>
              <a:t> at </a:t>
            </a:r>
            <a:r>
              <a:rPr lang="nb-NO" i="1" dirty="0" err="1" smtClean="0"/>
              <a:t>GitHub</a:t>
            </a:r>
            <a:endParaRPr lang="en-US"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Add </a:t>
            </a:r>
            <a:r>
              <a:rPr lang="en-US" dirty="0"/>
              <a:t>push </a:t>
            </a:r>
            <a:r>
              <a:rPr lang="en-US" dirty="0" smtClean="0"/>
              <a:t>notifications</a:t>
            </a:r>
            <a:endParaRPr lang="en-US" dirty="0"/>
          </a:p>
        </p:txBody>
      </p:sp>
    </p:spTree>
    <p:extLst>
      <p:ext uri="{BB962C8B-B14F-4D97-AF65-F5344CB8AC3E}">
        <p14:creationId xmlns:p14="http://schemas.microsoft.com/office/powerpoint/2010/main" val="2665539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957854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Enable </a:t>
            </a:r>
            <a:r>
              <a:rPr lang="en-US" dirty="0"/>
              <a:t>offline sync for mobile app</a:t>
            </a:r>
          </a:p>
        </p:txBody>
      </p:sp>
    </p:spTree>
    <p:extLst>
      <p:ext uri="{BB962C8B-B14F-4D97-AF65-F5344CB8AC3E}">
        <p14:creationId xmlns:p14="http://schemas.microsoft.com/office/powerpoint/2010/main" val="124442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Implement </a:t>
            </a:r>
            <a:r>
              <a:rPr lang="en-US" dirty="0"/>
              <a:t>a remote instrumentation strategy for mobile devices</a:t>
            </a:r>
          </a:p>
        </p:txBody>
      </p:sp>
    </p:spTree>
    <p:extLst>
      <p:ext uri="{BB962C8B-B14F-4D97-AF65-F5344CB8AC3E}">
        <p14:creationId xmlns:p14="http://schemas.microsoft.com/office/powerpoint/2010/main" val="257896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API apps</a:t>
            </a:r>
          </a:p>
        </p:txBody>
      </p:sp>
    </p:spTree>
    <p:extLst>
      <p:ext uri="{BB962C8B-B14F-4D97-AF65-F5344CB8AC3E}">
        <p14:creationId xmlns:p14="http://schemas.microsoft.com/office/powerpoint/2010/main" val="180758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96342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Create </a:t>
            </a:r>
            <a:r>
              <a:rPr lang="en-US" dirty="0"/>
              <a:t>an Azure App Service API app</a:t>
            </a:r>
          </a:p>
        </p:txBody>
      </p:sp>
    </p:spTree>
    <p:extLst>
      <p:ext uri="{BB962C8B-B14F-4D97-AF65-F5344CB8AC3E}">
        <p14:creationId xmlns:p14="http://schemas.microsoft.com/office/powerpoint/2010/main" val="76598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We</a:t>
            </a:r>
            <a:r>
              <a:rPr lang="nb-NO" dirty="0" smtClean="0"/>
              <a:t> </a:t>
            </a:r>
            <a:r>
              <a:rPr lang="nb-NO" dirty="0" err="1" smtClean="0"/>
              <a:t>will</a:t>
            </a:r>
            <a:r>
              <a:rPr lang="nb-NO" dirty="0" smtClean="0"/>
              <a:t> be </a:t>
            </a:r>
            <a:r>
              <a:rPr lang="nb-NO" dirty="0" err="1" smtClean="0"/>
              <a:t>using</a:t>
            </a:r>
            <a:r>
              <a:rPr lang="nb-NO" dirty="0" smtClean="0"/>
              <a:t> Swagger to </a:t>
            </a:r>
            <a:r>
              <a:rPr lang="nb-NO" dirty="0" err="1" smtClean="0"/>
              <a:t>document</a:t>
            </a:r>
            <a:r>
              <a:rPr lang="nb-NO" dirty="0" smtClean="0"/>
              <a:t> </a:t>
            </a:r>
            <a:r>
              <a:rPr lang="nb-NO" dirty="0" err="1" smtClean="0"/>
              <a:t>our</a:t>
            </a:r>
            <a:r>
              <a:rPr lang="nb-NO" dirty="0" smtClean="0"/>
              <a:t> API</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Create </a:t>
            </a:r>
            <a:r>
              <a:rPr lang="en-US" dirty="0"/>
              <a:t>documentation for the API by using open source and other tools</a:t>
            </a:r>
          </a:p>
        </p:txBody>
      </p:sp>
    </p:spTree>
    <p:extLst>
      <p:ext uri="{BB962C8B-B14F-4D97-AF65-F5344CB8AC3E}">
        <p14:creationId xmlns:p14="http://schemas.microsoft.com/office/powerpoint/2010/main" val="24552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Next</a:t>
            </a:r>
            <a:r>
              <a:rPr lang="nb-NO" dirty="0" smtClean="0"/>
              <a:t> </a:t>
            </a:r>
            <a:r>
              <a:rPr lang="nb-NO" dirty="0" err="1" smtClean="0"/>
              <a:t>Meetups</a:t>
            </a:r>
            <a:endParaRPr lang="en-US" dirty="0"/>
          </a:p>
        </p:txBody>
      </p:sp>
    </p:spTree>
    <p:extLst>
      <p:ext uri="{BB962C8B-B14F-4D97-AF65-F5344CB8AC3E}">
        <p14:creationId xmlns:p14="http://schemas.microsoft.com/office/powerpoint/2010/main" val="95249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i="1" dirty="0" smtClean="0"/>
              <a:t>Homework assignment</a:t>
            </a:r>
            <a:r>
              <a:rPr lang="en-US" sz="4800" dirty="0" smtClean="0"/>
              <a:t/>
            </a:r>
            <a:br>
              <a:rPr lang="en-US" sz="4800" dirty="0" smtClean="0"/>
            </a:br>
            <a:r>
              <a:rPr lang="en-US" dirty="0" smtClean="0"/>
              <a:t>Implementing Azure Functions</a:t>
            </a:r>
            <a:endParaRPr lang="en-US" dirty="0"/>
          </a:p>
        </p:txBody>
      </p:sp>
    </p:spTree>
    <p:extLst>
      <p:ext uri="{BB962C8B-B14F-4D97-AF65-F5344CB8AC3E}">
        <p14:creationId xmlns:p14="http://schemas.microsoft.com/office/powerpoint/2010/main" val="99806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3200" dirty="0" smtClean="0"/>
              <a:t>Do the following research and tasks</a:t>
            </a:r>
          </a:p>
          <a:p>
            <a:pPr marL="1143000" indent="-1143000" algn="l">
              <a:buFont typeface="Arial" panose="020B0604020202020204" pitchFamily="34" charset="0"/>
              <a:buChar char="•"/>
            </a:pPr>
            <a:r>
              <a:rPr lang="en-US" sz="3200" dirty="0" smtClean="0"/>
              <a:t>Implement input and output bindings for a function</a:t>
            </a:r>
          </a:p>
          <a:p>
            <a:pPr marL="1143000" indent="-1143000" algn="l">
              <a:buFont typeface="Arial" panose="020B0604020202020204" pitchFamily="34" charset="0"/>
              <a:buChar char="•"/>
            </a:pPr>
            <a:r>
              <a:rPr lang="en-US" sz="3200" dirty="0" smtClean="0"/>
              <a:t>Implement function triggers by using data operations, timers, and webhooks</a:t>
            </a:r>
          </a:p>
          <a:p>
            <a:pPr marL="1143000" indent="-1143000" algn="l">
              <a:buFont typeface="Arial" panose="020B0604020202020204" pitchFamily="34" charset="0"/>
              <a:buChar char="•"/>
            </a:pPr>
            <a:r>
              <a:rPr lang="en-US" sz="3200" dirty="0" smtClean="0"/>
              <a:t>Implement Azure Durable Functions</a:t>
            </a:r>
          </a:p>
          <a:p>
            <a:pPr marL="1143000" indent="-1143000" algn="l">
              <a:buFont typeface="Arial" panose="020B0604020202020204" pitchFamily="34" charset="0"/>
              <a:buChar char="•"/>
            </a:pPr>
            <a:r>
              <a:rPr lang="en-US" sz="3200" dirty="0" smtClean="0"/>
              <a:t>Create Azure Function apps by using Visual Studio</a:t>
            </a:r>
            <a:endParaRPr lang="en-US" sz="3200" dirty="0"/>
          </a:p>
        </p:txBody>
      </p:sp>
    </p:spTree>
    <p:extLst>
      <p:ext uri="{BB962C8B-B14F-4D97-AF65-F5344CB8AC3E}">
        <p14:creationId xmlns:p14="http://schemas.microsoft.com/office/powerpoint/2010/main" val="204073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Web </a:t>
            </a:r>
            <a:r>
              <a:rPr lang="en-US" dirty="0" smtClean="0"/>
              <a:t>apps</a:t>
            </a:r>
            <a:endParaRPr lang="en-US" dirty="0"/>
          </a:p>
        </p:txBody>
      </p:sp>
    </p:spTree>
    <p:extLst>
      <p:ext uri="{BB962C8B-B14F-4D97-AF65-F5344CB8AC3E}">
        <p14:creationId xmlns:p14="http://schemas.microsoft.com/office/powerpoint/2010/main" val="1803920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Azure App Service Web Apps </a:t>
            </a:r>
            <a:r>
              <a:rPr lang="en-US" dirty="0" smtClean="0"/>
              <a:t>is a Service </a:t>
            </a:r>
            <a:r>
              <a:rPr lang="en-US" dirty="0"/>
              <a:t>for hosting web applications, REST APIs, and mobile back </a:t>
            </a:r>
            <a:r>
              <a:rPr lang="en-US" dirty="0" smtClean="0"/>
              <a:t>ends.</a:t>
            </a:r>
            <a:br>
              <a:rPr lang="en-US" dirty="0" smtClean="0"/>
            </a:br>
            <a:r>
              <a:rPr lang="en-US" dirty="0" smtClean="0"/>
              <a:t/>
            </a:r>
            <a:br>
              <a:rPr lang="en-US" dirty="0" smtClean="0"/>
            </a:br>
            <a:r>
              <a:rPr lang="en-US" dirty="0" smtClean="0"/>
              <a:t>You can </a:t>
            </a:r>
            <a:r>
              <a:rPr lang="en-US" dirty="0"/>
              <a:t>develop in </a:t>
            </a:r>
            <a:r>
              <a:rPr lang="en-US" dirty="0" smtClean="0"/>
              <a:t>your favorite language:</a:t>
            </a:r>
          </a:p>
          <a:p>
            <a:pPr lvl="1"/>
            <a:r>
              <a:rPr lang="en-US" dirty="0" smtClean="0"/>
              <a:t>.NET</a:t>
            </a:r>
          </a:p>
          <a:p>
            <a:pPr lvl="1"/>
            <a:r>
              <a:rPr lang="en-US" dirty="0" smtClean="0"/>
              <a:t>.</a:t>
            </a:r>
            <a:r>
              <a:rPr lang="en-US" dirty="0"/>
              <a:t>NET </a:t>
            </a:r>
            <a:r>
              <a:rPr lang="en-US" dirty="0" smtClean="0"/>
              <a:t>Core</a:t>
            </a:r>
          </a:p>
          <a:p>
            <a:pPr lvl="1"/>
            <a:r>
              <a:rPr lang="en-US" dirty="0" smtClean="0"/>
              <a:t>Java</a:t>
            </a:r>
          </a:p>
          <a:p>
            <a:pPr lvl="1"/>
            <a:r>
              <a:rPr lang="en-US" dirty="0" smtClean="0"/>
              <a:t>Ruby</a:t>
            </a:r>
          </a:p>
          <a:p>
            <a:pPr lvl="1"/>
            <a:r>
              <a:rPr lang="en-US" dirty="0" smtClean="0"/>
              <a:t>Node.js</a:t>
            </a:r>
          </a:p>
          <a:p>
            <a:pPr lvl="1"/>
            <a:r>
              <a:rPr lang="en-US" dirty="0" smtClean="0"/>
              <a:t>PHP</a:t>
            </a:r>
          </a:p>
          <a:p>
            <a:pPr lvl="1"/>
            <a:r>
              <a:rPr lang="en-US" dirty="0" smtClean="0"/>
              <a:t>Python</a:t>
            </a:r>
            <a:br>
              <a:rPr lang="en-US" dirty="0" smtClean="0"/>
            </a:br>
            <a:endParaRPr lang="en-US" dirty="0"/>
          </a:p>
          <a:p>
            <a:r>
              <a:rPr lang="en-US" dirty="0"/>
              <a:t>Applications can execute and scale in a fully-managed, sandbox </a:t>
            </a:r>
            <a:r>
              <a:rPr lang="en-US" dirty="0" smtClean="0"/>
              <a:t>environment</a:t>
            </a:r>
          </a:p>
          <a:p>
            <a:r>
              <a:rPr lang="en-US" dirty="0" smtClean="0"/>
              <a:t>App Service Plans - Pay only for the Azure compute resources you use.</a:t>
            </a: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Web Apps</a:t>
            </a:r>
            <a:endParaRPr lang="en-US"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smtClean="0"/>
              <a:t>Multiple languages and frameworks </a:t>
            </a:r>
            <a:r>
              <a:rPr lang="en-US" dirty="0" smtClean="0"/>
              <a:t>– You can also run PowerShell and other scripts or executables as background services.</a:t>
            </a:r>
          </a:p>
          <a:p>
            <a:pPr>
              <a:lnSpc>
                <a:spcPct val="100000"/>
              </a:lnSpc>
            </a:pPr>
            <a:r>
              <a:rPr lang="en-US" b="1" dirty="0" smtClean="0"/>
              <a:t>DevOps optimization </a:t>
            </a:r>
            <a:r>
              <a:rPr lang="en-US" dirty="0" smtClean="0"/>
              <a:t>– Setup CI/CD with Visual Studio Team Services, Azure DevOps, GitHub, </a:t>
            </a:r>
            <a:r>
              <a:rPr lang="en-US" dirty="0" err="1" smtClean="0"/>
              <a:t>BitBucket</a:t>
            </a:r>
            <a:r>
              <a:rPr lang="en-US" dirty="0" smtClean="0"/>
              <a:t>, Docker Hub, or Azure Container Registry.</a:t>
            </a:r>
          </a:p>
          <a:p>
            <a:pPr>
              <a:lnSpc>
                <a:spcPct val="100000"/>
              </a:lnSpc>
            </a:pPr>
            <a:r>
              <a:rPr lang="en-US" b="1" dirty="0" smtClean="0"/>
              <a:t>Global scale with high availability </a:t>
            </a:r>
            <a:r>
              <a:rPr lang="en-US" dirty="0" smtClean="0"/>
              <a:t>– Scale up or out manually or automatically.</a:t>
            </a:r>
          </a:p>
          <a:p>
            <a:pPr>
              <a:lnSpc>
                <a:spcPct val="100000"/>
              </a:lnSpc>
            </a:pPr>
            <a:r>
              <a:rPr lang="en-US" b="1" dirty="0" smtClean="0"/>
              <a:t>Connections to SaaS platforms and on-premises data </a:t>
            </a:r>
            <a:r>
              <a:rPr lang="en-US" dirty="0" smtClean="0"/>
              <a:t>– Choose from more than 50 connectors for enterprise systems, SaaS services, and internet services. Access on-premises data using Hybrid Connections and Azure Virtual Networks.</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221275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a:t>Security and compliance </a:t>
            </a:r>
            <a:r>
              <a:rPr lang="en-US" dirty="0"/>
              <a:t>– App Service is ISO, SOC, and PCI compliant.</a:t>
            </a:r>
          </a:p>
          <a:p>
            <a:pPr>
              <a:lnSpc>
                <a:spcPct val="100000"/>
              </a:lnSpc>
            </a:pPr>
            <a:r>
              <a:rPr lang="en-US" b="1" dirty="0"/>
              <a:t>Application templates </a:t>
            </a:r>
            <a:r>
              <a:rPr lang="en-US" dirty="0"/>
              <a:t>– </a:t>
            </a:r>
            <a:r>
              <a:rPr lang="en-US" dirty="0" err="1"/>
              <a:t>ie</a:t>
            </a:r>
            <a:r>
              <a:rPr lang="en-US" dirty="0"/>
              <a:t>. WordPress, Joomla, and Drupal.</a:t>
            </a:r>
          </a:p>
          <a:p>
            <a:pPr>
              <a:lnSpc>
                <a:spcPct val="100000"/>
              </a:lnSpc>
            </a:pPr>
            <a:r>
              <a:rPr lang="en-US" b="1" dirty="0"/>
              <a:t>Visual Studio integration </a:t>
            </a:r>
            <a:r>
              <a:rPr lang="en-US" dirty="0"/>
              <a:t>– Dedicated tools for creating, deploying, debugging.</a:t>
            </a:r>
          </a:p>
          <a:p>
            <a:pPr>
              <a:lnSpc>
                <a:spcPct val="100000"/>
              </a:lnSpc>
            </a:pPr>
            <a:r>
              <a:rPr lang="en-US" b="1" dirty="0"/>
              <a:t>API and mobile features </a:t>
            </a:r>
            <a:r>
              <a:rPr lang="en-US" dirty="0"/>
              <a:t>– Turn-key CORS support for RESTful API scenarios, authentication, offline data sync, push notifications etc. for mobile apps</a:t>
            </a:r>
            <a:r>
              <a:rPr lang="en-US" dirty="0" smtClean="0"/>
              <a:t>.</a:t>
            </a:r>
          </a:p>
          <a:p>
            <a:pPr>
              <a:lnSpc>
                <a:spcPct val="100000"/>
              </a:lnSpc>
            </a:pPr>
            <a:r>
              <a:rPr lang="en-US" b="1" dirty="0" err="1" smtClean="0"/>
              <a:t>Serverless</a:t>
            </a:r>
            <a:r>
              <a:rPr lang="en-US" b="1" dirty="0" smtClean="0"/>
              <a:t> code </a:t>
            </a:r>
            <a:r>
              <a:rPr lang="en-US" dirty="0" smtClean="0"/>
              <a:t>– Run code snippets or script on-demand , and pay only for the compute time your code actually use.</a:t>
            </a: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13794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algn="l"/>
            <a:r>
              <a:rPr lang="en-US" sz="3600" b="0" dirty="0" smtClean="0"/>
              <a:t>For most scenarios, </a:t>
            </a:r>
            <a:r>
              <a:rPr lang="en-US" sz="3600" dirty="0" smtClean="0"/>
              <a:t>Web Apps</a:t>
            </a:r>
            <a:r>
              <a:rPr lang="en-US" sz="3600" b="0" dirty="0" smtClean="0"/>
              <a:t> is the best choice for hosting websites and web applications. </a:t>
            </a:r>
            <a:br>
              <a:rPr lang="en-US" sz="3600" b="0" dirty="0" smtClean="0"/>
            </a:br>
            <a:r>
              <a:rPr lang="en-US" sz="3600" b="0" dirty="0" smtClean="0"/>
              <a:t/>
            </a:r>
            <a:br>
              <a:rPr lang="en-US" sz="3600" b="0" dirty="0" smtClean="0"/>
            </a:br>
            <a:r>
              <a:rPr lang="en-US" sz="3600" b="0" dirty="0" smtClean="0"/>
              <a:t>When it comes to </a:t>
            </a:r>
            <a:r>
              <a:rPr lang="en-US" sz="3600" b="0" i="1" dirty="0" smtClean="0"/>
              <a:t>microservice architecture</a:t>
            </a:r>
            <a:r>
              <a:rPr lang="en-US" sz="3600" b="0" dirty="0" smtClean="0"/>
              <a:t>, consider </a:t>
            </a:r>
            <a:r>
              <a:rPr lang="en-US" sz="3600" dirty="0" smtClean="0"/>
              <a:t>Service Fabric</a:t>
            </a:r>
            <a:r>
              <a:rPr lang="en-US" sz="3600" b="0" dirty="0" smtClean="0"/>
              <a:t>. </a:t>
            </a:r>
            <a:br>
              <a:rPr lang="en-US" sz="3600" b="0" dirty="0" smtClean="0"/>
            </a:br>
            <a:r>
              <a:rPr lang="en-US" sz="3600" b="0" dirty="0" smtClean="0"/>
              <a:t/>
            </a:r>
            <a:br>
              <a:rPr lang="en-US" sz="3600" b="0" dirty="0" smtClean="0"/>
            </a:br>
            <a:r>
              <a:rPr lang="en-US" sz="3600" b="0" dirty="0" smtClean="0"/>
              <a:t>Consider </a:t>
            </a:r>
            <a:r>
              <a:rPr lang="en-US" sz="3600" dirty="0" smtClean="0"/>
              <a:t>Azure Virtual Machines </a:t>
            </a:r>
            <a:r>
              <a:rPr lang="en-US" sz="3600" b="0" dirty="0" smtClean="0"/>
              <a:t>if you need more control over the VMs your code runs on.</a:t>
            </a:r>
            <a:endParaRPr lang="en-US" sz="3600" b="0" dirty="0"/>
          </a:p>
        </p:txBody>
      </p:sp>
    </p:spTree>
    <p:extLst>
      <p:ext uri="{BB962C8B-B14F-4D97-AF65-F5344CB8AC3E}">
        <p14:creationId xmlns:p14="http://schemas.microsoft.com/office/powerpoint/2010/main" val="54941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738047343"/>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000e2059-5ee7-47e9-8d7c-e5c5b9f97e02" ContentTypeId="0x0101" PreviousValue="false"/>
</file>

<file path=customXml/itemProps1.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terms/"/>
    <ds:schemaRef ds:uri="http://schemas.microsoft.com/office/2006/documentManagement/types"/>
    <ds:schemaRef ds:uri="c08ce4cc-dab1-4379-85e4-9d82848824b4"/>
    <ds:schemaRef ds:uri="21f1b9a1-a14a-4bc7-a26e-d14c8d65680a"/>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06804B9-79B1-4F7A-BC8D-117F6AE5ADBD}">
  <ds:schemaRefs>
    <ds:schemaRef ds:uri="http://schemas.microsoft.com/sharepoint/v3/contenttype/forms"/>
  </ds:schemaRefs>
</ds:datastoreItem>
</file>

<file path=customXml/itemProps4.xml><?xml version="1.0" encoding="utf-8"?>
<ds:datastoreItem xmlns:ds="http://schemas.openxmlformats.org/officeDocument/2006/customXml" ds:itemID="{0790B3D7-12B2-469F-B527-28BC20A3805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SC Sopra Steria PPT Template</Template>
  <TotalTime>4965</TotalTime>
  <Words>936</Words>
  <Application>Microsoft Office PowerPoint</Application>
  <PresentationFormat>Widescreen</PresentationFormat>
  <Paragraphs>179</Paragraphs>
  <Slides>40</Slides>
  <Notes>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Cat</vt:lpstr>
      <vt:lpstr>Courier New</vt:lpstr>
      <vt:lpstr>Mangal</vt:lpstr>
      <vt:lpstr>Roboto</vt:lpstr>
      <vt:lpstr>Tahoma</vt:lpstr>
      <vt:lpstr>Office Theme</vt:lpstr>
      <vt:lpstr>PowerPoint Presentation</vt:lpstr>
      <vt:lpstr>Agenda</vt:lpstr>
      <vt:lpstr>MONICA B. TVEDT, AVDELINGSLEDER</vt:lpstr>
      <vt:lpstr>PowerPoint Presentation</vt:lpstr>
      <vt:lpstr>Introduction to Web Apps</vt:lpstr>
      <vt:lpstr>Key features of Web Apps</vt:lpstr>
      <vt:lpstr>Key features of Web Apps</vt:lpstr>
      <vt:lpstr>PowerPoint Presentation</vt:lpstr>
      <vt:lpstr>PowerPoint Presentation</vt:lpstr>
      <vt:lpstr>PowerPoint Presentation</vt:lpstr>
      <vt:lpstr>Task 1 (individually): Create an Azure App Service Web App using PowerShell</vt:lpstr>
      <vt:lpstr>Task 2 (individually): Create an Azure App Service background task using WebJobs</vt:lpstr>
      <vt:lpstr>Task 3: Enable diagnostics logging</vt:lpstr>
      <vt:lpstr>PowerPoint Presentation</vt:lpstr>
      <vt:lpstr>Introduction to Azure Functions</vt:lpstr>
      <vt:lpstr>What can you do with Functions?</vt:lpstr>
      <vt:lpstr>PowerPoint Presentation</vt:lpstr>
      <vt:lpstr>Azure Functions core concepts</vt:lpstr>
      <vt:lpstr>PowerPoint Presentation</vt:lpstr>
      <vt:lpstr>PowerPoint Presentation</vt:lpstr>
      <vt:lpstr>TimeTrigger – running Scheduled tasks</vt:lpstr>
      <vt:lpstr>PowerPoint Presentation</vt:lpstr>
      <vt:lpstr>PowerPoint Presentation</vt:lpstr>
      <vt:lpstr>Introduction to Mobile Apps</vt:lpstr>
      <vt:lpstr>Mobile Apps Features</vt:lpstr>
      <vt:lpstr>Mobile Apps Features</vt:lpstr>
      <vt:lpstr>PowerPoint Presentation</vt:lpstr>
      <vt:lpstr>Task 1: Create a mobile app</vt:lpstr>
      <vt:lpstr>Task 1: Add push notifications</vt:lpstr>
      <vt:lpstr>Task 2: Enable offline sync for mobile app</vt:lpstr>
      <vt:lpstr>Task 3: Implement a remote instrumentation strategy for mobile devices</vt:lpstr>
      <vt:lpstr>PowerPoint Presentation</vt:lpstr>
      <vt:lpstr>PowerPoint Presentation</vt:lpstr>
      <vt:lpstr>Task 1: Create an Azure App Service API app</vt:lpstr>
      <vt:lpstr>Task 2: Create documentation for the API by using open source and other tools</vt:lpstr>
      <vt:lpstr>PowerPoint Presentation</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106</cp:revision>
  <cp:lastPrinted>2017-11-26T10:34:55Z</cp:lastPrinted>
  <dcterms:created xsi:type="dcterms:W3CDTF">2019-01-17T09:09:02Z</dcterms:created>
  <dcterms:modified xsi:type="dcterms:W3CDTF">2019-01-21T14:09:53Z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